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72" r:id="rId2"/>
    <p:sldId id="267" r:id="rId3"/>
    <p:sldId id="278" r:id="rId4"/>
    <p:sldId id="279" r:id="rId5"/>
    <p:sldId id="277" r:id="rId6"/>
    <p:sldId id="273" r:id="rId7"/>
    <p:sldId id="274" r:id="rId8"/>
    <p:sldId id="275" r:id="rId9"/>
    <p:sldId id="276" r:id="rId10"/>
    <p:sldId id="260" r:id="rId11"/>
    <p:sldId id="268" r:id="rId12"/>
    <p:sldId id="265" r:id="rId13"/>
    <p:sldId id="266" r:id="rId14"/>
    <p:sldId id="270" r:id="rId15"/>
    <p:sldId id="280" r:id="rId16"/>
    <p:sldId id="282" r:id="rId17"/>
    <p:sldId id="281" r:id="rId1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0"/>
    <a:srgbClr val="BDD043"/>
    <a:srgbClr val="DBE498"/>
    <a:srgbClr val="E0E7F3"/>
    <a:srgbClr val="234194"/>
    <a:srgbClr val="DBD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9"/>
    <p:restoredTop sz="94681"/>
  </p:normalViewPr>
  <p:slideViewPr>
    <p:cSldViewPr snapToGrid="0" snapToObjects="1">
      <p:cViewPr>
        <p:scale>
          <a:sx n="176" d="100"/>
          <a:sy n="176" d="100"/>
        </p:scale>
        <p:origin x="216"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C303A-37B3-9B42-942A-CD5FBA2E3A43}" type="datetimeFigureOut">
              <a:rPr lang="en-US" smtClean="0"/>
              <a:t>8/7/19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D487C-9870-6F46-BB9B-60FF96D80B74}" type="slidenum">
              <a:rPr lang="en-US" smtClean="0"/>
              <a:t>‹#›</a:t>
            </a:fld>
            <a:endParaRPr lang="en-US"/>
          </a:p>
        </p:txBody>
      </p:sp>
    </p:spTree>
    <p:extLst>
      <p:ext uri="{BB962C8B-B14F-4D97-AF65-F5344CB8AC3E}">
        <p14:creationId xmlns:p14="http://schemas.microsoft.com/office/powerpoint/2010/main" val="195964872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32F145-F51C-5146-8506-A15DE8105D3C}" type="datetimeFigureOut">
              <a:rPr lang="en-US" smtClean="0"/>
              <a:t>8/7/19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32F145-F51C-5146-8506-A15DE8105D3C}" type="datetimeFigureOut">
              <a:rPr lang="en-US" smtClean="0"/>
              <a:t>8/7/19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32F145-F51C-5146-8506-A15DE8105D3C}" type="datetimeFigureOut">
              <a:rPr lang="en-US" smtClean="0"/>
              <a:t>8/7/19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32F145-F51C-5146-8506-A15DE8105D3C}" type="datetimeFigureOut">
              <a:rPr lang="en-US" smtClean="0"/>
              <a:t>8/7/19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32F145-F51C-5146-8506-A15DE8105D3C}" type="datetimeFigureOut">
              <a:rPr lang="en-US" smtClean="0"/>
              <a:t>8/7/19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32F145-F51C-5146-8506-A15DE8105D3C}" type="datetimeFigureOut">
              <a:rPr lang="en-US" smtClean="0"/>
              <a:t>8/7/19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32F145-F51C-5146-8506-A15DE8105D3C}" type="datetimeFigureOut">
              <a:rPr lang="en-US" smtClean="0"/>
              <a:t>8/7/19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32F145-F51C-5146-8506-A15DE8105D3C}" type="datetimeFigureOut">
              <a:rPr lang="en-US" smtClean="0"/>
              <a:t>8/7/19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2F145-F51C-5146-8506-A15DE8105D3C}" type="datetimeFigureOut">
              <a:rPr lang="en-US" smtClean="0"/>
              <a:t>8/7/19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2F145-F51C-5146-8506-A15DE8105D3C}" type="datetimeFigureOut">
              <a:rPr lang="en-US" smtClean="0"/>
              <a:t>8/7/19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2F145-F51C-5146-8506-A15DE8105D3C}" type="datetimeFigureOut">
              <a:rPr lang="en-US" smtClean="0"/>
              <a:t>8/7/19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1618E-2652-7C49-944F-FF61380CA4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C32F145-F51C-5146-8506-A15DE8105D3C}" type="datetimeFigureOut">
              <a:rPr lang="en-US" smtClean="0"/>
              <a:t>8/7/19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21618E-2652-7C49-944F-FF61380CA46D}" type="slidenum">
              <a:rPr lang="en-US" smtClean="0"/>
              <a:t>‹#›</a:t>
            </a:fld>
            <a:endParaRPr lang="en-US"/>
          </a:p>
        </p:txBody>
      </p:sp>
    </p:spTree>
    <p:extLst>
      <p:ext uri="{BB962C8B-B14F-4D97-AF65-F5344CB8AC3E}">
        <p14:creationId xmlns:p14="http://schemas.microsoft.com/office/powerpoint/2010/main" val="1446694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7.jpeg"/><Relationship Id="rId13" Type="http://schemas.microsoft.com/office/2007/relationships/hdphoto" Target="../media/hdphoto6.wdp"/><Relationship Id="rId14" Type="http://schemas.openxmlformats.org/officeDocument/2006/relationships/image" Target="../media/image8.jpeg"/><Relationship Id="rId15" Type="http://schemas.microsoft.com/office/2007/relationships/hdphoto" Target="../media/hdphoto7.wdp"/><Relationship Id="rId16" Type="http://schemas.openxmlformats.org/officeDocument/2006/relationships/image" Target="../media/image9.jpeg"/><Relationship Id="rId17" Type="http://schemas.microsoft.com/office/2007/relationships/hdphoto" Target="../media/hdphoto8.wdp"/><Relationship Id="rId1" Type="http://schemas.openxmlformats.org/officeDocument/2006/relationships/slideLayout" Target="../slideLayouts/slideLayout1.xml"/><Relationship Id="rId2" Type="http://schemas.openxmlformats.org/officeDocument/2006/relationships/image" Target="../media/image2.jpeg"/><Relationship Id="rId3" Type="http://schemas.microsoft.com/office/2007/relationships/hdphoto" Target="../media/hdphoto1.wdp"/><Relationship Id="rId4" Type="http://schemas.openxmlformats.org/officeDocument/2006/relationships/image" Target="../media/image3.jpeg"/><Relationship Id="rId5" Type="http://schemas.microsoft.com/office/2007/relationships/hdphoto" Target="../media/hdphoto2.wdp"/><Relationship Id="rId6" Type="http://schemas.openxmlformats.org/officeDocument/2006/relationships/image" Target="../media/image4.jpeg"/><Relationship Id="rId7" Type="http://schemas.microsoft.com/office/2007/relationships/hdphoto" Target="../media/hdphoto3.wdp"/><Relationship Id="rId8" Type="http://schemas.openxmlformats.org/officeDocument/2006/relationships/image" Target="../media/image5.jpeg"/><Relationship Id="rId9" Type="http://schemas.microsoft.com/office/2007/relationships/hdphoto" Target="../media/hdphoto4.wdp"/><Relationship Id="rId10"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 y="0"/>
            <a:ext cx="9140614" cy="5143499"/>
          </a:xfrm>
          <a:prstGeom prst="rect">
            <a:avLst/>
          </a:prstGeom>
        </p:spPr>
      </p:pic>
    </p:spTree>
    <p:extLst>
      <p:ext uri="{BB962C8B-B14F-4D97-AF65-F5344CB8AC3E}">
        <p14:creationId xmlns:p14="http://schemas.microsoft.com/office/powerpoint/2010/main" val="36082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 y="1607"/>
            <a:ext cx="9142092" cy="5141356"/>
          </a:xfrm>
          <a:prstGeom prst="rect">
            <a:avLst/>
          </a:prstGeom>
        </p:spPr>
      </p:pic>
      <p:sp>
        <p:nvSpPr>
          <p:cNvPr id="4" name="TextBox 3"/>
          <p:cNvSpPr txBox="1"/>
          <p:nvPr/>
        </p:nvSpPr>
        <p:spPr>
          <a:xfrm>
            <a:off x="2422188" y="569763"/>
            <a:ext cx="4299626" cy="461665"/>
          </a:xfrm>
          <a:prstGeom prst="rect">
            <a:avLst/>
          </a:prstGeom>
          <a:noFill/>
        </p:spPr>
        <p:txBody>
          <a:bodyPr wrap="square" rtlCol="0">
            <a:spAutoFit/>
          </a:bodyPr>
          <a:lstStyle/>
          <a:p>
            <a:pPr algn="ctr">
              <a:spcAft>
                <a:spcPts val="600"/>
              </a:spcAft>
            </a:pPr>
            <a:r>
              <a:rPr lang="en-US" sz="2400" dirty="0" smtClean="0">
                <a:solidFill>
                  <a:srgbClr val="0033A0"/>
                </a:solidFill>
                <a:latin typeface="Changa One" charset="0"/>
                <a:ea typeface="Changa One" charset="0"/>
                <a:cs typeface="Changa One" charset="0"/>
              </a:rPr>
              <a:t>Evergreen Commitments</a:t>
            </a:r>
            <a:endParaRPr lang="en-US" sz="2400" dirty="0">
              <a:solidFill>
                <a:srgbClr val="0033A0"/>
              </a:solidFill>
              <a:latin typeface="Changa One" charset="0"/>
              <a:ea typeface="Changa One" charset="0"/>
              <a:cs typeface="Changa One" charset="0"/>
            </a:endParaRPr>
          </a:p>
        </p:txBody>
      </p:sp>
    </p:spTree>
    <p:extLst>
      <p:ext uri="{BB962C8B-B14F-4D97-AF65-F5344CB8AC3E}">
        <p14:creationId xmlns:p14="http://schemas.microsoft.com/office/powerpoint/2010/main" val="6265959"/>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15069E7-2030-584C-BB49-6DD046E0C46A}"/>
              </a:ext>
            </a:extLst>
          </p:cNvPr>
          <p:cNvSpPr txBox="1"/>
          <p:nvPr/>
        </p:nvSpPr>
        <p:spPr>
          <a:xfrm>
            <a:off x="290022" y="1972245"/>
            <a:ext cx="3672378" cy="1745799"/>
          </a:xfrm>
          <a:prstGeom prst="rect">
            <a:avLst/>
          </a:prstGeom>
          <a:noFill/>
        </p:spPr>
        <p:txBody>
          <a:bodyPr wrap="square" rtlCol="0">
            <a:spAutoFit/>
          </a:bodyPr>
          <a:lstStyle/>
          <a:p>
            <a:pPr>
              <a:lnSpc>
                <a:spcPct val="120000"/>
              </a:lnSpc>
              <a:spcAft>
                <a:spcPts val="900"/>
              </a:spcAft>
            </a:pPr>
            <a:r>
              <a:rPr lang="en-US" sz="1000" dirty="0" smtClean="0">
                <a:latin typeface="Proxima Nova" charset="0"/>
                <a:ea typeface="Proxima Nova" charset="0"/>
                <a:cs typeface="Proxima Nova" charset="0"/>
              </a:rPr>
              <a:t>Currently</a:t>
            </a:r>
            <a:r>
              <a:rPr lang="en-US" sz="1000" dirty="0">
                <a:latin typeface="Proxima Nova" charset="0"/>
                <a:ea typeface="Proxima Nova" charset="0"/>
                <a:cs typeface="Proxima Nova" charset="0"/>
              </a:rPr>
              <a:t>, 1 in 6 seniors residing in Oregon is food insecure and in Washington, the figure is 1 in 8. These seniors are living on a fixed income averaging only $1,400 per month. It is reported that 52% of baby boomers have little or no retirement and that social security makes up 90% of their income. The constant increases to the cost of living are outpacing any gains to our participants’ income, making it increasingly difficult to afford basic needs such as food and housing. We must be prepared to meet the needs of these older adults</a:t>
            </a:r>
            <a:r>
              <a:rPr lang="en-US" sz="1000" dirty="0" smtClean="0">
                <a:latin typeface="Proxima Nova" charset="0"/>
                <a:ea typeface="Proxima Nova" charset="0"/>
                <a:cs typeface="Proxima Nova" charset="0"/>
              </a:rPr>
              <a:t>.</a:t>
            </a:r>
            <a:endParaRPr lang="en-US" sz="1000" dirty="0">
              <a:latin typeface="Proxima Nova" charset="0"/>
              <a:ea typeface="Proxima Nova" charset="0"/>
              <a:cs typeface="Proxima Nova" charset="0"/>
            </a:endParaRPr>
          </a:p>
        </p:txBody>
      </p:sp>
      <p:sp>
        <p:nvSpPr>
          <p:cNvPr id="3" name="Rectangle 2"/>
          <p:cNvSpPr/>
          <p:nvPr/>
        </p:nvSpPr>
        <p:spPr>
          <a:xfrm flipV="1">
            <a:off x="0" y="581028"/>
            <a:ext cx="9144000" cy="98132"/>
          </a:xfrm>
          <a:prstGeom prst="rect">
            <a:avLst/>
          </a:prstGeom>
          <a:solidFill>
            <a:srgbClr val="BD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0023" y="233465"/>
            <a:ext cx="5795091" cy="461665"/>
          </a:xfrm>
          <a:prstGeom prst="rect">
            <a:avLst/>
          </a:prstGeom>
          <a:noFill/>
        </p:spPr>
        <p:txBody>
          <a:bodyPr wrap="square" rtlCol="0">
            <a:spAutoFit/>
          </a:bodyPr>
          <a:lstStyle/>
          <a:p>
            <a:pPr>
              <a:spcAft>
                <a:spcPts val="600"/>
              </a:spcAft>
            </a:pPr>
            <a:r>
              <a:rPr lang="en-US" sz="2400" dirty="0" smtClean="0">
                <a:solidFill>
                  <a:srgbClr val="0033A0"/>
                </a:solidFill>
                <a:latin typeface="Changa One" charset="0"/>
                <a:ea typeface="Changa One" charset="0"/>
                <a:cs typeface="Changa One" charset="0"/>
              </a:rPr>
              <a:t>Why this plan? Why now?</a:t>
            </a:r>
            <a:endParaRPr lang="en-US" sz="2400" dirty="0">
              <a:solidFill>
                <a:srgbClr val="0033A0"/>
              </a:solidFill>
              <a:latin typeface="Changa One" charset="0"/>
              <a:ea typeface="Changa One" charset="0"/>
              <a:cs typeface="Changa One" charset="0"/>
            </a:endParaRPr>
          </a:p>
        </p:txBody>
      </p:sp>
      <p:sp>
        <p:nvSpPr>
          <p:cNvPr id="5" name="TextBox 4">
            <a:extLst>
              <a:ext uri="{FF2B5EF4-FFF2-40B4-BE49-F238E27FC236}">
                <a16:creationId xmlns="" xmlns:a16="http://schemas.microsoft.com/office/drawing/2014/main" id="{F15069E7-2030-584C-BB49-6DD046E0C46A}"/>
              </a:ext>
            </a:extLst>
          </p:cNvPr>
          <p:cNvSpPr txBox="1"/>
          <p:nvPr/>
        </p:nvSpPr>
        <p:spPr>
          <a:xfrm>
            <a:off x="4089137" y="1972245"/>
            <a:ext cx="3672378" cy="2599879"/>
          </a:xfrm>
          <a:prstGeom prst="rect">
            <a:avLst/>
          </a:prstGeom>
          <a:noFill/>
        </p:spPr>
        <p:txBody>
          <a:bodyPr wrap="square" rtlCol="0">
            <a:spAutoFit/>
          </a:bodyPr>
          <a:lstStyle/>
          <a:p>
            <a:pPr>
              <a:lnSpc>
                <a:spcPct val="120000"/>
              </a:lnSpc>
              <a:spcAft>
                <a:spcPts val="900"/>
              </a:spcAft>
            </a:pPr>
            <a:r>
              <a:rPr lang="en-US" sz="1000" dirty="0" smtClean="0">
                <a:latin typeface="Proxima Nova" charset="0"/>
                <a:ea typeface="Proxima Nova" charset="0"/>
                <a:cs typeface="Proxima Nova" charset="0"/>
              </a:rPr>
              <a:t>Senior </a:t>
            </a:r>
            <a:r>
              <a:rPr lang="en-US" sz="1000" dirty="0">
                <a:latin typeface="Proxima Nova" charset="0"/>
                <a:ea typeface="Proxima Nova" charset="0"/>
                <a:cs typeface="Proxima Nova" charset="0"/>
              </a:rPr>
              <a:t>isolation, in particular, is has become a serious health issue for older Americans. More than a quarter of seniors live alone, and 43% report feeling lonely on a regular basis. Isolation has the health impact of smoking 15 cigarettes per day, with increased risk of high blood pressure, depression, dementia, malnutrition and other harmful health issues. Isolated seniors are more vulnerable to elder abuse. In order to reduce isolation and allow seniors to continue to thrive and remain independent in their own homes, we are committed to developing leading approaches to fight social isolation.</a:t>
            </a:r>
          </a:p>
          <a:p>
            <a:pPr>
              <a:lnSpc>
                <a:spcPct val="120000"/>
              </a:lnSpc>
              <a:spcAft>
                <a:spcPts val="900"/>
              </a:spcAft>
            </a:pPr>
            <a:r>
              <a:rPr lang="en-US" sz="1000" dirty="0" smtClean="0">
                <a:latin typeface="Proxima Nova" charset="0"/>
                <a:ea typeface="Proxima Nova" charset="0"/>
                <a:cs typeface="Proxima Nova" charset="0"/>
              </a:rPr>
              <a:t>We </a:t>
            </a:r>
            <a:r>
              <a:rPr lang="en-US" sz="1000" dirty="0">
                <a:latin typeface="Proxima Nova" charset="0"/>
                <a:ea typeface="Proxima Nova" charset="0"/>
                <a:cs typeface="Proxima Nova" charset="0"/>
              </a:rPr>
              <a:t>believe the five imperatives and evergreen commitments of our plan focus us on the right </a:t>
            </a:r>
            <a:r>
              <a:rPr lang="en-US" sz="1000" dirty="0" smtClean="0">
                <a:latin typeface="Proxima Nova" charset="0"/>
                <a:ea typeface="Proxima Nova" charset="0"/>
                <a:cs typeface="Proxima Nova" charset="0"/>
              </a:rPr>
              <a:t>strategies </a:t>
            </a:r>
            <a:r>
              <a:rPr lang="en-US" sz="1000" dirty="0">
                <a:latin typeface="Proxima Nova" charset="0"/>
                <a:ea typeface="Proxima Nova" charset="0"/>
                <a:cs typeface="Proxima Nova" charset="0"/>
              </a:rPr>
              <a:t>to address these profound needs of the community </a:t>
            </a:r>
            <a:r>
              <a:rPr lang="en-US" sz="1000" dirty="0" smtClean="0">
                <a:latin typeface="Proxima Nova" charset="0"/>
                <a:ea typeface="Proxima Nova" charset="0"/>
                <a:cs typeface="Proxima Nova" charset="0"/>
              </a:rPr>
              <a:t>we serve.</a:t>
            </a:r>
            <a:endParaRPr lang="en-US" sz="1000" dirty="0">
              <a:latin typeface="Proxima Nova" charset="0"/>
              <a:ea typeface="Proxima Nova" charset="0"/>
              <a:cs typeface="Proxima Nova" charset="0"/>
            </a:endParaRPr>
          </a:p>
        </p:txBody>
      </p:sp>
      <p:sp>
        <p:nvSpPr>
          <p:cNvPr id="6" name="TextBox 5">
            <a:extLst>
              <a:ext uri="{FF2B5EF4-FFF2-40B4-BE49-F238E27FC236}">
                <a16:creationId xmlns="" xmlns:a16="http://schemas.microsoft.com/office/drawing/2014/main" id="{F15069E7-2030-584C-BB49-6DD046E0C46A}"/>
              </a:ext>
            </a:extLst>
          </p:cNvPr>
          <p:cNvSpPr txBox="1"/>
          <p:nvPr/>
        </p:nvSpPr>
        <p:spPr>
          <a:xfrm>
            <a:off x="290021" y="988264"/>
            <a:ext cx="7667436" cy="867930"/>
          </a:xfrm>
          <a:prstGeom prst="rect">
            <a:avLst/>
          </a:prstGeom>
          <a:noFill/>
        </p:spPr>
        <p:txBody>
          <a:bodyPr wrap="square" rtlCol="0">
            <a:spAutoFit/>
          </a:bodyPr>
          <a:lstStyle/>
          <a:p>
            <a:pPr>
              <a:lnSpc>
                <a:spcPct val="120000"/>
              </a:lnSpc>
              <a:spcAft>
                <a:spcPts val="600"/>
              </a:spcAft>
            </a:pPr>
            <a:r>
              <a:rPr lang="en-US" sz="1400" dirty="0">
                <a:solidFill>
                  <a:srgbClr val="0033A0"/>
                </a:solidFill>
                <a:latin typeface="Proxima Nova" charset="0"/>
                <a:ea typeface="Proxima Nova" charset="0"/>
                <a:cs typeface="Proxima Nova" charset="0"/>
              </a:rPr>
              <a:t>While all of America is aging, with 10,000 people turning 65 every day, Oregon and Washington’s numbers are outpacing other states. It is projected that Oregon’s 65 and older population will increase nearly 100% by 2030 and by 138% by 2050. </a:t>
            </a:r>
          </a:p>
        </p:txBody>
      </p:sp>
    </p:spTree>
    <p:extLst>
      <p:ext uri="{BB962C8B-B14F-4D97-AF65-F5344CB8AC3E}">
        <p14:creationId xmlns:p14="http://schemas.microsoft.com/office/powerpoint/2010/main" val="19058519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0" y="-1"/>
            <a:ext cx="1767155" cy="5143500"/>
          </a:xfrm>
          <a:prstGeom prst="rect">
            <a:avLst/>
          </a:prstGeom>
          <a:solidFill>
            <a:srgbClr val="BD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FE6183EE-873A-6A45-860B-2AD06552D5B5}"/>
              </a:ext>
            </a:extLst>
          </p:cNvPr>
          <p:cNvSpPr/>
          <p:nvPr/>
        </p:nvSpPr>
        <p:spPr>
          <a:xfrm>
            <a:off x="168322" y="525231"/>
            <a:ext cx="1518964" cy="2187202"/>
          </a:xfrm>
          <a:prstGeom prst="rect">
            <a:avLst/>
          </a:prstGeom>
        </p:spPr>
        <p:txBody>
          <a:bodyPr wrap="square">
            <a:spAutoFit/>
          </a:bodyPr>
          <a:lstStyle/>
          <a:p>
            <a:r>
              <a:rPr lang="en-US" sz="1400" dirty="0">
                <a:solidFill>
                  <a:srgbClr val="0033A0"/>
                </a:solidFill>
                <a:latin typeface="Changa One" charset="0"/>
                <a:ea typeface="Changa One" charset="0"/>
                <a:cs typeface="Changa One" charset="0"/>
              </a:rPr>
              <a:t>S</a:t>
            </a:r>
            <a:r>
              <a:rPr lang="en-US" sz="1400" dirty="0" smtClean="0">
                <a:solidFill>
                  <a:srgbClr val="0033A0"/>
                </a:solidFill>
                <a:latin typeface="Changa One" charset="0"/>
                <a:ea typeface="Changa One" charset="0"/>
                <a:cs typeface="Changa One" charset="0"/>
              </a:rPr>
              <a:t>tarting from </a:t>
            </a:r>
            <a:br>
              <a:rPr lang="en-US" sz="1400" dirty="0" smtClean="0">
                <a:solidFill>
                  <a:srgbClr val="0033A0"/>
                </a:solidFill>
                <a:latin typeface="Changa One" charset="0"/>
                <a:ea typeface="Changa One" charset="0"/>
                <a:cs typeface="Changa One" charset="0"/>
              </a:rPr>
            </a:br>
            <a:r>
              <a:rPr lang="en-US" sz="1400" dirty="0" smtClean="0">
                <a:solidFill>
                  <a:srgbClr val="0033A0"/>
                </a:solidFill>
                <a:latin typeface="Changa One" charset="0"/>
                <a:ea typeface="Changa One" charset="0"/>
                <a:cs typeface="Changa One" charset="0"/>
              </a:rPr>
              <a:t>a position of strength</a:t>
            </a:r>
            <a:endParaRPr lang="en-US" sz="1400" dirty="0">
              <a:solidFill>
                <a:srgbClr val="0033A0"/>
              </a:solidFill>
              <a:latin typeface="Changa One" charset="0"/>
              <a:ea typeface="Changa One" charset="0"/>
              <a:cs typeface="Changa One" charset="0"/>
            </a:endParaRPr>
          </a:p>
          <a:p>
            <a:endParaRPr lang="en-US" sz="1013" b="1" dirty="0">
              <a:latin typeface="Proxima Nova" charset="0"/>
              <a:ea typeface="Proxima Nova" charset="0"/>
              <a:cs typeface="Proxima Nova" charset="0"/>
            </a:endParaRPr>
          </a:p>
          <a:p>
            <a:r>
              <a:rPr lang="en-US" sz="1050" dirty="0" smtClean="0">
                <a:latin typeface="Proxima Nova" charset="0"/>
                <a:ea typeface="Proxima Nova" charset="0"/>
                <a:cs typeface="Proxima Nova" charset="0"/>
              </a:rPr>
              <a:t>We </a:t>
            </a:r>
            <a:r>
              <a:rPr lang="en-US" sz="1050" dirty="0">
                <a:latin typeface="Proxima Nova" charset="0"/>
                <a:ea typeface="Proxima Nova" charset="0"/>
                <a:cs typeface="Proxima Nova" charset="0"/>
              </a:rPr>
              <a:t>entered strategic planning with a </a:t>
            </a:r>
            <a:r>
              <a:rPr lang="en-US" sz="1050" dirty="0" smtClean="0">
                <a:latin typeface="Proxima Nova" charset="0"/>
                <a:ea typeface="Proxima Nova" charset="0"/>
                <a:cs typeface="Proxima Nova" charset="0"/>
              </a:rPr>
              <a:t/>
            </a:r>
            <a:br>
              <a:rPr lang="en-US" sz="1050" dirty="0" smtClean="0">
                <a:latin typeface="Proxima Nova" charset="0"/>
                <a:ea typeface="Proxima Nova" charset="0"/>
                <a:cs typeface="Proxima Nova" charset="0"/>
              </a:rPr>
            </a:br>
            <a:r>
              <a:rPr lang="en-US" sz="1050" dirty="0" smtClean="0">
                <a:latin typeface="Proxima Nova" charset="0"/>
                <a:ea typeface="Proxima Nova" charset="0"/>
                <a:cs typeface="Proxima Nova" charset="0"/>
              </a:rPr>
              <a:t>strong</a:t>
            </a:r>
            <a:r>
              <a:rPr lang="en-US" sz="1050" dirty="0">
                <a:latin typeface="Proxima Nova" charset="0"/>
                <a:ea typeface="Proxima Nova" charset="0"/>
                <a:cs typeface="Proxima Nova" charset="0"/>
              </a:rPr>
              <a:t>, successful operating model. </a:t>
            </a:r>
            <a:r>
              <a:rPr lang="en-US" sz="1050" dirty="0" smtClean="0">
                <a:latin typeface="Proxima Nova" charset="0"/>
                <a:ea typeface="Proxima Nova" charset="0"/>
                <a:cs typeface="Proxima Nova" charset="0"/>
              </a:rPr>
              <a:t/>
            </a:r>
            <a:br>
              <a:rPr lang="en-US" sz="1050" dirty="0" smtClean="0">
                <a:latin typeface="Proxima Nova" charset="0"/>
                <a:ea typeface="Proxima Nova" charset="0"/>
                <a:cs typeface="Proxima Nova" charset="0"/>
              </a:rPr>
            </a:br>
            <a:r>
              <a:rPr lang="en-US" sz="1050" dirty="0" smtClean="0">
                <a:latin typeface="Proxima Nova" charset="0"/>
                <a:ea typeface="Proxima Nova" charset="0"/>
                <a:cs typeface="Proxima Nova" charset="0"/>
              </a:rPr>
              <a:t>This </a:t>
            </a:r>
            <a:r>
              <a:rPr lang="en-US" sz="1050" dirty="0">
                <a:latin typeface="Proxima Nova" charset="0"/>
                <a:ea typeface="Proxima Nova" charset="0"/>
                <a:cs typeface="Proxima Nova" charset="0"/>
              </a:rPr>
              <a:t>is a snapshot </a:t>
            </a:r>
            <a:r>
              <a:rPr lang="en-US" sz="1050" dirty="0" smtClean="0">
                <a:latin typeface="Proxima Nova" charset="0"/>
                <a:ea typeface="Proxima Nova" charset="0"/>
                <a:cs typeface="Proxima Nova" charset="0"/>
              </a:rPr>
              <a:t>of </a:t>
            </a:r>
            <a:r>
              <a:rPr lang="en-US" sz="1050" dirty="0">
                <a:latin typeface="Proxima Nova" charset="0"/>
                <a:ea typeface="Proxima Nova" charset="0"/>
                <a:cs typeface="Proxima Nova" charset="0"/>
              </a:rPr>
              <a:t>how </a:t>
            </a:r>
            <a:r>
              <a:rPr lang="en-US" sz="1050" dirty="0" smtClean="0">
                <a:latin typeface="Proxima Nova" charset="0"/>
                <a:ea typeface="Proxima Nova" charset="0"/>
                <a:cs typeface="Proxima Nova" charset="0"/>
              </a:rPr>
              <a:t>our </a:t>
            </a:r>
            <a:r>
              <a:rPr lang="en-US" sz="1050" dirty="0">
                <a:latin typeface="Proxima Nova" charset="0"/>
                <a:ea typeface="Proxima Nova" charset="0"/>
                <a:cs typeface="Proxima Nova" charset="0"/>
              </a:rPr>
              <a:t>organization </a:t>
            </a:r>
            <a:r>
              <a:rPr lang="en-US" sz="1050" dirty="0" smtClean="0">
                <a:latin typeface="Proxima Nova" charset="0"/>
                <a:ea typeface="Proxima Nova" charset="0"/>
                <a:cs typeface="Proxima Nova" charset="0"/>
              </a:rPr>
              <a:t/>
            </a:r>
            <a:br>
              <a:rPr lang="en-US" sz="1050" dirty="0" smtClean="0">
                <a:latin typeface="Proxima Nova" charset="0"/>
                <a:ea typeface="Proxima Nova" charset="0"/>
                <a:cs typeface="Proxima Nova" charset="0"/>
              </a:rPr>
            </a:br>
            <a:r>
              <a:rPr lang="en-US" sz="1050" dirty="0" smtClean="0">
                <a:latin typeface="Proxima Nova" charset="0"/>
                <a:ea typeface="Proxima Nova" charset="0"/>
                <a:cs typeface="Proxima Nova" charset="0"/>
              </a:rPr>
              <a:t>runs </a:t>
            </a:r>
            <a:r>
              <a:rPr lang="en-US" sz="1050" dirty="0">
                <a:latin typeface="Proxima Nova" charset="0"/>
                <a:ea typeface="Proxima Nova" charset="0"/>
                <a:cs typeface="Proxima Nova" charset="0"/>
              </a:rPr>
              <a:t>today.</a:t>
            </a:r>
          </a:p>
          <a:p>
            <a:endParaRPr lang="en-US" sz="1050" dirty="0">
              <a:latin typeface="Proxima Nova" charset="0"/>
              <a:ea typeface="Proxima Nova" charset="0"/>
              <a:cs typeface="Proxima Nova"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544" y="252543"/>
            <a:ext cx="7007198" cy="4670888"/>
          </a:xfrm>
          <a:prstGeom prst="rect">
            <a:avLst/>
          </a:prstGeom>
        </p:spPr>
      </p:pic>
      <p:sp>
        <p:nvSpPr>
          <p:cNvPr id="7" name="Rectangle 6">
            <a:extLst>
              <a:ext uri="{FF2B5EF4-FFF2-40B4-BE49-F238E27FC236}">
                <a16:creationId xmlns="" xmlns:a16="http://schemas.microsoft.com/office/drawing/2014/main" id="{FE6183EE-873A-6A45-860B-2AD06552D5B5}"/>
              </a:ext>
            </a:extLst>
          </p:cNvPr>
          <p:cNvSpPr/>
          <p:nvPr/>
        </p:nvSpPr>
        <p:spPr>
          <a:xfrm>
            <a:off x="168322" y="248232"/>
            <a:ext cx="1377450" cy="276999"/>
          </a:xfrm>
          <a:prstGeom prst="rect">
            <a:avLst/>
          </a:prstGeom>
        </p:spPr>
        <p:txBody>
          <a:bodyPr wrap="square">
            <a:spAutoFit/>
          </a:bodyPr>
          <a:lstStyle/>
          <a:p>
            <a:r>
              <a:rPr lang="en-US" sz="1200" dirty="0" smtClean="0">
                <a:solidFill>
                  <a:schemeClr val="bg1"/>
                </a:solidFill>
                <a:latin typeface="Changa One" charset="0"/>
                <a:ea typeface="Changa One" charset="0"/>
                <a:cs typeface="Changa One" charset="0"/>
              </a:rPr>
              <a:t>CURRENT STATE</a:t>
            </a:r>
            <a:endParaRPr lang="en-US" sz="1200" dirty="0">
              <a:solidFill>
                <a:schemeClr val="bg1"/>
              </a:solidFill>
              <a:latin typeface="Proxima Nova" charset="0"/>
              <a:ea typeface="Proxima Nova" charset="0"/>
              <a:cs typeface="Proxima Nova" charset="0"/>
            </a:endParaRPr>
          </a:p>
        </p:txBody>
      </p:sp>
      <p:sp>
        <p:nvSpPr>
          <p:cNvPr id="8" name="Rectangle 7"/>
          <p:cNvSpPr/>
          <p:nvPr/>
        </p:nvSpPr>
        <p:spPr>
          <a:xfrm flipV="1">
            <a:off x="1702454" y="-1"/>
            <a:ext cx="64701" cy="51435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4495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0" y="-1"/>
            <a:ext cx="1767155" cy="5143500"/>
          </a:xfrm>
          <a:prstGeom prst="rect">
            <a:avLst/>
          </a:prstGeom>
          <a:solidFill>
            <a:srgbClr val="BD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E6183EE-873A-6A45-860B-2AD06552D5B5}"/>
              </a:ext>
            </a:extLst>
          </p:cNvPr>
          <p:cNvSpPr/>
          <p:nvPr/>
        </p:nvSpPr>
        <p:spPr>
          <a:xfrm>
            <a:off x="168322" y="525231"/>
            <a:ext cx="1377450" cy="2348785"/>
          </a:xfrm>
          <a:prstGeom prst="rect">
            <a:avLst/>
          </a:prstGeom>
        </p:spPr>
        <p:txBody>
          <a:bodyPr wrap="square">
            <a:spAutoFit/>
          </a:bodyPr>
          <a:lstStyle/>
          <a:p>
            <a:r>
              <a:rPr lang="en-US" sz="1400" dirty="0" smtClean="0">
                <a:solidFill>
                  <a:srgbClr val="0033A0"/>
                </a:solidFill>
                <a:latin typeface="Changa One" charset="0"/>
                <a:ea typeface="Changa One" charset="0"/>
                <a:cs typeface="Changa One" charset="0"/>
              </a:rPr>
              <a:t>How much change should I expect?</a:t>
            </a:r>
            <a:endParaRPr lang="en-US" sz="1400" dirty="0">
              <a:solidFill>
                <a:srgbClr val="0033A0"/>
              </a:solidFill>
              <a:latin typeface="Changa One" charset="0"/>
              <a:ea typeface="Changa One" charset="0"/>
              <a:cs typeface="Changa One" charset="0"/>
            </a:endParaRPr>
          </a:p>
          <a:p>
            <a:endParaRPr lang="en-US" sz="1013" b="1" dirty="0">
              <a:latin typeface="Proxima Nova" charset="0"/>
              <a:ea typeface="Proxima Nova" charset="0"/>
              <a:cs typeface="Proxima Nova" charset="0"/>
            </a:endParaRPr>
          </a:p>
          <a:p>
            <a:r>
              <a:rPr lang="en-US" sz="1050" dirty="0">
                <a:latin typeface="Proxima Nova" charset="0"/>
                <a:ea typeface="Proxima Nova" charset="0"/>
                <a:cs typeface="Proxima Nova" charset="0"/>
              </a:rPr>
              <a:t>Most of what we do so well today will continue in the future. Our strategy amplifies our strengths and pushes us to adjust to changing needs and opportunities.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673" y="252543"/>
            <a:ext cx="7007195" cy="4670886"/>
          </a:xfrm>
          <a:prstGeom prst="rect">
            <a:avLst/>
          </a:prstGeom>
        </p:spPr>
      </p:pic>
      <p:sp>
        <p:nvSpPr>
          <p:cNvPr id="7" name="Rectangle 6">
            <a:extLst>
              <a:ext uri="{FF2B5EF4-FFF2-40B4-BE49-F238E27FC236}">
                <a16:creationId xmlns="" xmlns:a16="http://schemas.microsoft.com/office/drawing/2014/main" id="{FE6183EE-873A-6A45-860B-2AD06552D5B5}"/>
              </a:ext>
            </a:extLst>
          </p:cNvPr>
          <p:cNvSpPr/>
          <p:nvPr/>
        </p:nvSpPr>
        <p:spPr>
          <a:xfrm>
            <a:off x="168322" y="248232"/>
            <a:ext cx="1377450" cy="276999"/>
          </a:xfrm>
          <a:prstGeom prst="rect">
            <a:avLst/>
          </a:prstGeom>
        </p:spPr>
        <p:txBody>
          <a:bodyPr wrap="square">
            <a:spAutoFit/>
          </a:bodyPr>
          <a:lstStyle/>
          <a:p>
            <a:r>
              <a:rPr lang="en-US" sz="1200" dirty="0" smtClean="0">
                <a:solidFill>
                  <a:schemeClr val="bg1"/>
                </a:solidFill>
                <a:latin typeface="Changa One" charset="0"/>
                <a:ea typeface="Changa One" charset="0"/>
                <a:cs typeface="Changa One" charset="0"/>
              </a:rPr>
              <a:t>FUTURE STATE</a:t>
            </a:r>
            <a:endParaRPr lang="en-US" sz="1200" dirty="0">
              <a:solidFill>
                <a:schemeClr val="bg1"/>
              </a:solidFill>
              <a:latin typeface="Proxima Nova" charset="0"/>
              <a:ea typeface="Proxima Nova" charset="0"/>
              <a:cs typeface="Proxima Nova" charset="0"/>
            </a:endParaRPr>
          </a:p>
        </p:txBody>
      </p:sp>
      <p:sp>
        <p:nvSpPr>
          <p:cNvPr id="8" name="Rectangle 7"/>
          <p:cNvSpPr/>
          <p:nvPr/>
        </p:nvSpPr>
        <p:spPr>
          <a:xfrm flipV="1">
            <a:off x="1702454" y="-1"/>
            <a:ext cx="64701" cy="51435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20589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28C4951-5F1E-3147-ACC4-89F14926FAA9}"/>
              </a:ext>
            </a:extLst>
          </p:cNvPr>
          <p:cNvSpPr/>
          <p:nvPr/>
        </p:nvSpPr>
        <p:spPr>
          <a:xfrm>
            <a:off x="311794" y="855024"/>
            <a:ext cx="3996970" cy="3993401"/>
          </a:xfrm>
          <a:prstGeom prst="rect">
            <a:avLst/>
          </a:prstGeom>
        </p:spPr>
        <p:txBody>
          <a:bodyPr wrap="square">
            <a:spAutoFit/>
          </a:bodyPr>
          <a:lstStyle/>
          <a:p>
            <a:pPr marL="214313" indent="-214313">
              <a:lnSpc>
                <a:spcPct val="110000"/>
              </a:lnSpc>
              <a:spcAft>
                <a:spcPts val="900"/>
              </a:spcAft>
              <a:buFont typeface="Arial" panose="020B0604020202020204" pitchFamily="34" charset="0"/>
              <a:buChar char="•"/>
            </a:pPr>
            <a:r>
              <a:rPr lang="en-US" sz="1000" dirty="0" smtClean="0">
                <a:latin typeface="Proxima Nova" charset="0"/>
                <a:ea typeface="Proxima Nova" charset="0"/>
                <a:cs typeface="Proxima Nova" charset="0"/>
              </a:rPr>
              <a:t>Over </a:t>
            </a:r>
            <a:r>
              <a:rPr lang="en-US" sz="1000" dirty="0">
                <a:latin typeface="Proxima Nova" charset="0"/>
                <a:ea typeface="Proxima Nova" charset="0"/>
                <a:cs typeface="Proxima Nova" charset="0"/>
              </a:rPr>
              <a:t>the last year we provided pilot programs – the BOLD Seniors project using technology to connect homebound seniors; the Mobile Home Services project to build community within the mobile home community; and we opened The Diner Vancouver. We will continue to enhance services through constant improvement and innovation to ensure we provide the best possible services.</a:t>
            </a:r>
          </a:p>
          <a:p>
            <a:pPr marL="214313" indent="-214313">
              <a:lnSpc>
                <a:spcPct val="110000"/>
              </a:lnSpc>
              <a:spcAft>
                <a:spcPts val="900"/>
              </a:spcAft>
              <a:buFont typeface="Arial" panose="020B0604020202020204" pitchFamily="34" charset="0"/>
              <a:buChar char="•"/>
            </a:pPr>
            <a:r>
              <a:rPr lang="en-US" sz="1000" dirty="0">
                <a:latin typeface="Proxima Nova" charset="0"/>
                <a:ea typeface="Proxima Nova" charset="0"/>
                <a:cs typeface="Proxima Nova" charset="0"/>
              </a:rPr>
              <a:t>We increased the diversity of our menu by 35% during the last strategic plan, which we will build upon in the new plan by creating a seven-day menu with a seasonal rotation and the ability to provide a soup and sandwich menu to the homebound.</a:t>
            </a:r>
          </a:p>
          <a:p>
            <a:pPr marL="214313" indent="-214313">
              <a:lnSpc>
                <a:spcPct val="110000"/>
              </a:lnSpc>
              <a:spcAft>
                <a:spcPts val="900"/>
              </a:spcAft>
              <a:buFont typeface="Arial" panose="020B0604020202020204" pitchFamily="34" charset="0"/>
              <a:buChar char="•"/>
            </a:pPr>
            <a:r>
              <a:rPr lang="en-US" sz="1000" dirty="0">
                <a:latin typeface="Proxima Nova" charset="0"/>
                <a:ea typeface="Proxima Nova" charset="0"/>
                <a:cs typeface="Proxima Nova" charset="0"/>
              </a:rPr>
              <a:t>Our earned income has increased 37% over the past three years. The new plan sets the goal of achieving an additional 20% growth. This will provide the resources we need to meet the growing need for senior meals, support our staff and volunteers and maintain our ability to try new programs.</a:t>
            </a:r>
          </a:p>
          <a:p>
            <a:pPr marL="214313" indent="-214313">
              <a:lnSpc>
                <a:spcPct val="110000"/>
              </a:lnSpc>
              <a:spcAft>
                <a:spcPts val="900"/>
              </a:spcAft>
              <a:buFont typeface="Arial" panose="020B0604020202020204" pitchFamily="34" charset="0"/>
              <a:buChar char="•"/>
            </a:pPr>
            <a:r>
              <a:rPr lang="en-US" sz="1000" dirty="0">
                <a:latin typeface="Proxima Nova" charset="0"/>
                <a:ea typeface="Proxima Nova" charset="0"/>
                <a:cs typeface="Proxima Nova" charset="0"/>
              </a:rPr>
              <a:t>Implementation of Volunteer Hub now provides for an easier onboarding of volunteers and our ability to offer richer and more varied opportunities, thus increasing the overall support system. In the new plan our volunteer and fundraising systems will integrate to further expand our capabilities. </a:t>
            </a:r>
          </a:p>
        </p:txBody>
      </p:sp>
      <p:sp>
        <p:nvSpPr>
          <p:cNvPr id="3" name="Rectangle 2"/>
          <p:cNvSpPr/>
          <p:nvPr/>
        </p:nvSpPr>
        <p:spPr>
          <a:xfrm flipV="1">
            <a:off x="0" y="581028"/>
            <a:ext cx="9144000" cy="98132"/>
          </a:xfrm>
          <a:prstGeom prst="rect">
            <a:avLst/>
          </a:prstGeom>
          <a:solidFill>
            <a:srgbClr val="BD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0023" y="233465"/>
            <a:ext cx="8581834" cy="461665"/>
          </a:xfrm>
          <a:prstGeom prst="rect">
            <a:avLst/>
          </a:prstGeom>
          <a:noFill/>
        </p:spPr>
        <p:txBody>
          <a:bodyPr wrap="square" rtlCol="0">
            <a:spAutoFit/>
          </a:bodyPr>
          <a:lstStyle/>
          <a:p>
            <a:pPr>
              <a:spcAft>
                <a:spcPts val="600"/>
              </a:spcAft>
            </a:pPr>
            <a:r>
              <a:rPr lang="en-US" sz="2400" dirty="0">
                <a:solidFill>
                  <a:srgbClr val="0033A0"/>
                </a:solidFill>
                <a:latin typeface="Changa One" charset="0"/>
                <a:ea typeface="Changa One" charset="0"/>
                <a:cs typeface="Changa One" charset="0"/>
              </a:rPr>
              <a:t>How does this plan build on our work the last three years? </a:t>
            </a:r>
          </a:p>
        </p:txBody>
      </p:sp>
      <p:sp>
        <p:nvSpPr>
          <p:cNvPr id="5" name="Rectangle 4">
            <a:extLst>
              <a:ext uri="{FF2B5EF4-FFF2-40B4-BE49-F238E27FC236}">
                <a16:creationId xmlns="" xmlns:a16="http://schemas.microsoft.com/office/drawing/2014/main" id="{E28C4951-5F1E-3147-ACC4-89F14926FAA9}"/>
              </a:ext>
            </a:extLst>
          </p:cNvPr>
          <p:cNvSpPr/>
          <p:nvPr/>
        </p:nvSpPr>
        <p:spPr>
          <a:xfrm>
            <a:off x="4471128" y="855024"/>
            <a:ext cx="3938583" cy="3600986"/>
          </a:xfrm>
          <a:prstGeom prst="rect">
            <a:avLst/>
          </a:prstGeom>
        </p:spPr>
        <p:txBody>
          <a:bodyPr wrap="square">
            <a:spAutoFit/>
          </a:bodyPr>
          <a:lstStyle/>
          <a:p>
            <a:pPr marL="214313" indent="-214313">
              <a:lnSpc>
                <a:spcPct val="110000"/>
              </a:lnSpc>
              <a:spcAft>
                <a:spcPts val="900"/>
              </a:spcAft>
              <a:buFont typeface="Arial" panose="020B0604020202020204" pitchFamily="34" charset="0"/>
              <a:buChar char="•"/>
            </a:pPr>
            <a:r>
              <a:rPr lang="en-US" sz="1000" dirty="0" smtClean="0">
                <a:latin typeface="Proxima Nova" charset="0"/>
                <a:ea typeface="Proxima Nova" charset="0"/>
                <a:cs typeface="Proxima Nova" charset="0"/>
              </a:rPr>
              <a:t>The </a:t>
            </a:r>
            <a:r>
              <a:rPr lang="en-US" sz="1000" dirty="0">
                <a:latin typeface="Proxima Nova" charset="0"/>
                <a:ea typeface="Proxima Nova" charset="0"/>
                <a:cs typeface="Proxima Nova" charset="0"/>
              </a:rPr>
              <a:t>new plan utilizes our strong staff support structure, gained efficiencies and increased capacity to pilot new programming and implement meaningful changes with the least disruption.</a:t>
            </a:r>
          </a:p>
          <a:p>
            <a:pPr marL="214313" indent="-214313">
              <a:lnSpc>
                <a:spcPct val="110000"/>
              </a:lnSpc>
              <a:spcAft>
                <a:spcPts val="900"/>
              </a:spcAft>
              <a:buFont typeface="Arial" panose="020B0604020202020204" pitchFamily="34" charset="0"/>
              <a:buChar char="•"/>
            </a:pPr>
            <a:r>
              <a:rPr lang="en-US" sz="1000" dirty="0">
                <a:latin typeface="Proxima Nova" charset="0"/>
                <a:ea typeface="Proxima Nova" charset="0"/>
                <a:cs typeface="Proxima Nova" charset="0"/>
              </a:rPr>
              <a:t>Over the last 3 years, we fully implemented the living wage plan, enhanced employee benefits and significantly improved overall employee engagement and satisfaction. Without great employees, we are not able to provide great service – we will continue to identify ways to enhance the employee experience.</a:t>
            </a:r>
          </a:p>
          <a:p>
            <a:pPr marL="214313" indent="-214313">
              <a:lnSpc>
                <a:spcPct val="110000"/>
              </a:lnSpc>
              <a:spcAft>
                <a:spcPts val="900"/>
              </a:spcAft>
              <a:buFont typeface="Arial" panose="020B0604020202020204" pitchFamily="34" charset="0"/>
              <a:buChar char="•"/>
            </a:pPr>
            <a:r>
              <a:rPr lang="en-US" sz="1000" dirty="0">
                <a:latin typeface="Proxima Nova" charset="0"/>
                <a:ea typeface="Proxima Nova" charset="0"/>
                <a:cs typeface="Proxima Nova" charset="0"/>
              </a:rPr>
              <a:t>We will continue to advance equity, inclusion and diversity by addressing historical and institutional barriers that have created disparities for those we serve – clients, staff and volunteers. </a:t>
            </a:r>
          </a:p>
          <a:p>
            <a:pPr marL="214313" indent="-214313">
              <a:lnSpc>
                <a:spcPct val="110000"/>
              </a:lnSpc>
              <a:spcAft>
                <a:spcPts val="900"/>
              </a:spcAft>
              <a:buFont typeface="Arial" panose="020B0604020202020204" pitchFamily="34" charset="0"/>
              <a:buChar char="•"/>
            </a:pPr>
            <a:r>
              <a:rPr lang="en-US" sz="1000" dirty="0">
                <a:latin typeface="Proxima Nova" charset="0"/>
                <a:ea typeface="Proxima Nova" charset="0"/>
                <a:cs typeface="Proxima Nova" charset="0"/>
              </a:rPr>
              <a:t>Elevating our brand has resulted in new donors and new volunteers thus expanding our overall fundraising ability and our ability to attract and retain excellent staff and volunteers. The new plan will continue to focus on brand enhancement.</a:t>
            </a:r>
          </a:p>
          <a:p>
            <a:pPr marL="214313" indent="-214313">
              <a:lnSpc>
                <a:spcPct val="110000"/>
              </a:lnSpc>
              <a:spcAft>
                <a:spcPts val="900"/>
              </a:spcAft>
              <a:buFont typeface="Arial" panose="020B0604020202020204" pitchFamily="34" charset="0"/>
              <a:buChar char="•"/>
            </a:pPr>
            <a:r>
              <a:rPr lang="en-US" sz="1000" dirty="0">
                <a:latin typeface="Proxima Nova" charset="0"/>
                <a:ea typeface="Proxima Nova" charset="0"/>
                <a:cs typeface="Proxima Nova" charset="0"/>
              </a:rPr>
              <a:t>The new plan recognizes our financial excellence and will focus on maintaining that excellence as well as our </a:t>
            </a:r>
            <a:r>
              <a:rPr lang="en-US" sz="1000" dirty="0" err="1">
                <a:latin typeface="Proxima Nova" charset="0"/>
                <a:ea typeface="Proxima Nova" charset="0"/>
                <a:cs typeface="Proxima Nova" charset="0"/>
              </a:rPr>
              <a:t>Guidestar</a:t>
            </a:r>
            <a:r>
              <a:rPr lang="en-US" sz="1000" dirty="0">
                <a:latin typeface="Proxima Nova" charset="0"/>
                <a:ea typeface="Proxima Nova" charset="0"/>
                <a:cs typeface="Proxima Nova" charset="0"/>
              </a:rPr>
              <a:t> Platinum rating.</a:t>
            </a:r>
          </a:p>
        </p:txBody>
      </p:sp>
    </p:spTree>
    <p:extLst>
      <p:ext uri="{BB962C8B-B14F-4D97-AF65-F5344CB8AC3E}">
        <p14:creationId xmlns:p14="http://schemas.microsoft.com/office/powerpoint/2010/main" val="26648692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0" y="581028"/>
            <a:ext cx="9144000" cy="98132"/>
          </a:xfrm>
          <a:prstGeom prst="rect">
            <a:avLst/>
          </a:prstGeom>
          <a:solidFill>
            <a:srgbClr val="BD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0023" y="233465"/>
            <a:ext cx="5795091" cy="461665"/>
          </a:xfrm>
          <a:prstGeom prst="rect">
            <a:avLst/>
          </a:prstGeom>
          <a:noFill/>
        </p:spPr>
        <p:txBody>
          <a:bodyPr wrap="square" rtlCol="0">
            <a:spAutoFit/>
          </a:bodyPr>
          <a:lstStyle/>
          <a:p>
            <a:pPr>
              <a:spcAft>
                <a:spcPts val="600"/>
              </a:spcAft>
            </a:pPr>
            <a:r>
              <a:rPr lang="en-US" sz="2400" dirty="0" smtClean="0">
                <a:solidFill>
                  <a:srgbClr val="0033A0"/>
                </a:solidFill>
                <a:latin typeface="Changa One" charset="0"/>
                <a:ea typeface="Changa One" charset="0"/>
                <a:cs typeface="Changa One" charset="0"/>
              </a:rPr>
              <a:t>FAQs</a:t>
            </a:r>
            <a:endParaRPr lang="en-US" sz="2400" dirty="0">
              <a:solidFill>
                <a:srgbClr val="0033A0"/>
              </a:solidFill>
              <a:latin typeface="Changa One" charset="0"/>
              <a:ea typeface="Changa One" charset="0"/>
              <a:cs typeface="Changa One" charset="0"/>
            </a:endParaRPr>
          </a:p>
        </p:txBody>
      </p:sp>
      <p:sp>
        <p:nvSpPr>
          <p:cNvPr id="5" name="TextBox 4"/>
          <p:cNvSpPr txBox="1"/>
          <p:nvPr/>
        </p:nvSpPr>
        <p:spPr>
          <a:xfrm>
            <a:off x="190010" y="777973"/>
            <a:ext cx="2655932" cy="3609091"/>
          </a:xfrm>
          <a:prstGeom prst="rect">
            <a:avLst/>
          </a:prstGeom>
          <a:noFill/>
        </p:spPr>
        <p:txBody>
          <a:bodyPr wrap="square" lIns="182880" tIns="137160" rIns="182880" bIns="182880" rtlCol="0">
            <a:noAutofit/>
          </a:bodyPr>
          <a:lstStyle/>
          <a:p>
            <a:pPr>
              <a:spcAft>
                <a:spcPts val="600"/>
              </a:spcAft>
            </a:pPr>
            <a:r>
              <a:rPr lang="en-US" sz="1400" dirty="0">
                <a:solidFill>
                  <a:srgbClr val="0033A0"/>
                </a:solidFill>
                <a:latin typeface="Changa One" charset="0"/>
                <a:ea typeface="Changa One" charset="0"/>
                <a:cs typeface="Changa One" charset="0"/>
              </a:rPr>
              <a:t>How did we </a:t>
            </a:r>
            <a:r>
              <a:rPr lang="en-US" sz="1400" dirty="0" smtClean="0">
                <a:solidFill>
                  <a:srgbClr val="0033A0"/>
                </a:solidFill>
                <a:latin typeface="Changa One" charset="0"/>
                <a:ea typeface="Changa One" charset="0"/>
                <a:cs typeface="Changa One" charset="0"/>
              </a:rPr>
              <a:t>decide</a:t>
            </a:r>
            <a:br>
              <a:rPr lang="en-US" sz="1400" dirty="0" smtClean="0">
                <a:solidFill>
                  <a:srgbClr val="0033A0"/>
                </a:solidFill>
                <a:latin typeface="Changa One" charset="0"/>
                <a:ea typeface="Changa One" charset="0"/>
                <a:cs typeface="Changa One" charset="0"/>
              </a:rPr>
            </a:br>
            <a:r>
              <a:rPr lang="en-US" sz="1400" dirty="0" smtClean="0">
                <a:solidFill>
                  <a:srgbClr val="0033A0"/>
                </a:solidFill>
                <a:latin typeface="Changa One" charset="0"/>
                <a:ea typeface="Changa One" charset="0"/>
                <a:cs typeface="Changa One" charset="0"/>
              </a:rPr>
              <a:t>these </a:t>
            </a:r>
            <a:r>
              <a:rPr lang="en-US" sz="1400" dirty="0">
                <a:solidFill>
                  <a:srgbClr val="0033A0"/>
                </a:solidFill>
                <a:latin typeface="Changa One" charset="0"/>
                <a:ea typeface="Changa One" charset="0"/>
                <a:cs typeface="Changa One" charset="0"/>
              </a:rPr>
              <a:t>initiatives?</a:t>
            </a:r>
          </a:p>
          <a:p>
            <a:pPr>
              <a:lnSpc>
                <a:spcPct val="110000"/>
              </a:lnSpc>
              <a:spcAft>
                <a:spcPts val="600"/>
              </a:spcAft>
            </a:pPr>
            <a:r>
              <a:rPr lang="en-US" sz="900" dirty="0">
                <a:latin typeface="Proxima Nova" charset="0"/>
                <a:ea typeface="Proxima Nova" charset="0"/>
                <a:cs typeface="Proxima Nova" charset="0"/>
              </a:rPr>
              <a:t>Our strategic planning committee, comprised of staff and board members, considered a wide range of proposed initiatives that emerged from visioning workshops with over 100 staff, volunteers, community partners, and board members. We worked with Future Work Design, an independent strategy facilitator, to prioritize which initiatives would have the biggest impact on our ability to deliver on our mission. </a:t>
            </a:r>
            <a:endParaRPr lang="en-US" sz="900" dirty="0" smtClean="0">
              <a:latin typeface="Proxima Nova" charset="0"/>
              <a:ea typeface="Proxima Nova" charset="0"/>
              <a:cs typeface="Proxima Nova" charset="0"/>
            </a:endParaRPr>
          </a:p>
          <a:p>
            <a:pPr>
              <a:lnSpc>
                <a:spcPct val="110000"/>
              </a:lnSpc>
              <a:spcAft>
                <a:spcPts val="600"/>
              </a:spcAft>
            </a:pPr>
            <a:r>
              <a:rPr lang="en-US" sz="900" dirty="0" smtClean="0">
                <a:latin typeface="Proxima Nova" charset="0"/>
                <a:ea typeface="Proxima Nova" charset="0"/>
                <a:cs typeface="Proxima Nova" charset="0"/>
              </a:rPr>
              <a:t>We </a:t>
            </a:r>
            <a:r>
              <a:rPr lang="en-US" sz="900" dirty="0">
                <a:latin typeface="Proxima Nova" charset="0"/>
                <a:ea typeface="Proxima Nova" charset="0"/>
                <a:cs typeface="Proxima Nova" charset="0"/>
              </a:rPr>
              <a:t>heard loud and clear from our staff that we want to maintain focus and not take on too much, so we prioritized carefully and feel confident that the strategic imperatives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and </a:t>
            </a:r>
            <a:r>
              <a:rPr lang="en-US" sz="900" dirty="0">
                <a:latin typeface="Proxima Nova" charset="0"/>
                <a:ea typeface="Proxima Nova" charset="0"/>
                <a:cs typeface="Proxima Nova" charset="0"/>
              </a:rPr>
              <a:t>supporting initiatives are the right level of effort for an organization of our size over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5 </a:t>
            </a:r>
            <a:r>
              <a:rPr lang="en-US" sz="900" dirty="0">
                <a:latin typeface="Proxima Nova" charset="0"/>
                <a:ea typeface="Proxima Nova" charset="0"/>
                <a:cs typeface="Proxima Nova" charset="0"/>
              </a:rPr>
              <a:t>years</a:t>
            </a:r>
            <a:r>
              <a:rPr lang="en-US" sz="900" dirty="0" smtClean="0">
                <a:latin typeface="Proxima Nova" charset="0"/>
                <a:ea typeface="Proxima Nova" charset="0"/>
                <a:cs typeface="Proxima Nova" charset="0"/>
              </a:rPr>
              <a:t>.</a:t>
            </a:r>
            <a:endParaRPr lang="en-US" sz="900" dirty="0">
              <a:latin typeface="Proxima Nova" charset="0"/>
              <a:ea typeface="Proxima Nova" charset="0"/>
              <a:cs typeface="Proxima Nova" charset="0"/>
            </a:endParaRPr>
          </a:p>
        </p:txBody>
      </p:sp>
      <p:sp>
        <p:nvSpPr>
          <p:cNvPr id="7" name="TextBox 6"/>
          <p:cNvSpPr txBox="1"/>
          <p:nvPr/>
        </p:nvSpPr>
        <p:spPr>
          <a:xfrm>
            <a:off x="3015404" y="777973"/>
            <a:ext cx="2655932" cy="3609091"/>
          </a:xfrm>
          <a:prstGeom prst="rect">
            <a:avLst/>
          </a:prstGeom>
          <a:noFill/>
        </p:spPr>
        <p:txBody>
          <a:bodyPr wrap="square" lIns="182880" tIns="137160" rIns="182880" bIns="182880" rtlCol="0">
            <a:noAutofit/>
          </a:bodyPr>
          <a:lstStyle/>
          <a:p>
            <a:pPr>
              <a:spcAft>
                <a:spcPts val="600"/>
              </a:spcAft>
            </a:pPr>
            <a:r>
              <a:rPr lang="en-US" sz="1400" dirty="0">
                <a:solidFill>
                  <a:srgbClr val="0033A0"/>
                </a:solidFill>
                <a:latin typeface="Changa One" charset="0"/>
                <a:ea typeface="Changa One" charset="0"/>
                <a:cs typeface="Changa One" charset="0"/>
              </a:rPr>
              <a:t>What strategies are underway already, but not included in this plan?</a:t>
            </a:r>
          </a:p>
          <a:p>
            <a:pPr marL="171450" lvl="0" indent="-171450">
              <a:lnSpc>
                <a:spcPct val="110000"/>
              </a:lnSpc>
              <a:spcAft>
                <a:spcPts val="600"/>
              </a:spcAft>
              <a:buFont typeface="Arial" charset="0"/>
              <a:buChar char="•"/>
            </a:pPr>
            <a:r>
              <a:rPr lang="en-US" sz="900" b="1" dirty="0">
                <a:solidFill>
                  <a:srgbClr val="0033A0"/>
                </a:solidFill>
                <a:latin typeface="Proxima Nova" charset="0"/>
                <a:ea typeface="Proxima Nova" charset="0"/>
                <a:cs typeface="Proxima Nova" charset="0"/>
              </a:rPr>
              <a:t>Medical Meals </a:t>
            </a:r>
            <a:r>
              <a:rPr lang="en-US" sz="900" dirty="0">
                <a:latin typeface="Proxima Nova" charset="0"/>
                <a:ea typeface="Proxima Nova" charset="0"/>
                <a:cs typeface="Proxima Nova" charset="0"/>
              </a:rPr>
              <a:t>– We are waiting to hear back on a pilot program before proceeding with this initiative.</a:t>
            </a:r>
          </a:p>
          <a:p>
            <a:pPr marL="171450" lvl="0" indent="-171450">
              <a:lnSpc>
                <a:spcPct val="110000"/>
              </a:lnSpc>
              <a:spcAft>
                <a:spcPts val="600"/>
              </a:spcAft>
              <a:buFont typeface="Arial" charset="0"/>
              <a:buChar char="•"/>
            </a:pPr>
            <a:r>
              <a:rPr lang="en-US" sz="900" b="1" dirty="0">
                <a:solidFill>
                  <a:srgbClr val="0033A0"/>
                </a:solidFill>
                <a:latin typeface="Proxima Nova" charset="0"/>
                <a:ea typeface="Proxima Nova" charset="0"/>
                <a:cs typeface="Proxima Nova" charset="0"/>
              </a:rPr>
              <a:t>Summer Meals for Kids </a:t>
            </a:r>
            <a:r>
              <a:rPr lang="en-US" sz="900" dirty="0">
                <a:latin typeface="Proxima Nova" charset="0"/>
                <a:ea typeface="Proxima Nova" charset="0"/>
                <a:cs typeface="Proxima Nova" charset="0"/>
              </a:rPr>
              <a:t>– A pilot project is currently underway.</a:t>
            </a:r>
          </a:p>
          <a:p>
            <a:pPr marL="171450" lvl="0" indent="-171450">
              <a:lnSpc>
                <a:spcPct val="110000"/>
              </a:lnSpc>
              <a:spcAft>
                <a:spcPts val="600"/>
              </a:spcAft>
              <a:buFont typeface="Arial" charset="0"/>
              <a:buChar char="•"/>
            </a:pPr>
            <a:r>
              <a:rPr lang="en-US" sz="900" b="1" dirty="0">
                <a:solidFill>
                  <a:srgbClr val="0033A0"/>
                </a:solidFill>
                <a:latin typeface="Proxima Nova" charset="0"/>
                <a:ea typeface="Proxima Nova" charset="0"/>
                <a:cs typeface="Proxima Nova" charset="0"/>
              </a:rPr>
              <a:t>Generate Revenue from </a:t>
            </a:r>
            <a:r>
              <a:rPr lang="en-US" sz="900" b="1" dirty="0" smtClean="0">
                <a:solidFill>
                  <a:srgbClr val="0033A0"/>
                </a:solidFill>
                <a:latin typeface="Proxima Nova" charset="0"/>
                <a:ea typeface="Proxima Nova" charset="0"/>
                <a:cs typeface="Proxima Nova" charset="0"/>
              </a:rPr>
              <a:t/>
            </a:r>
            <a:br>
              <a:rPr lang="en-US" sz="900" b="1" dirty="0" smtClean="0">
                <a:solidFill>
                  <a:srgbClr val="0033A0"/>
                </a:solidFill>
                <a:latin typeface="Proxima Nova" charset="0"/>
                <a:ea typeface="Proxima Nova" charset="0"/>
                <a:cs typeface="Proxima Nova" charset="0"/>
              </a:rPr>
            </a:br>
            <a:r>
              <a:rPr lang="en-US" sz="900" b="1" dirty="0" smtClean="0">
                <a:solidFill>
                  <a:srgbClr val="0033A0"/>
                </a:solidFill>
                <a:latin typeface="Proxima Nova" charset="0"/>
                <a:ea typeface="Proxima Nova" charset="0"/>
                <a:cs typeface="Proxima Nova" charset="0"/>
              </a:rPr>
              <a:t>Cannabis </a:t>
            </a:r>
            <a:r>
              <a:rPr lang="en-US" sz="900" b="1" dirty="0">
                <a:solidFill>
                  <a:srgbClr val="0033A0"/>
                </a:solidFill>
                <a:latin typeface="Proxima Nova" charset="0"/>
                <a:ea typeface="Proxima Nova" charset="0"/>
                <a:cs typeface="Proxima Nova" charset="0"/>
              </a:rPr>
              <a:t>Industry </a:t>
            </a:r>
            <a:r>
              <a:rPr lang="en-US" sz="900" dirty="0">
                <a:latin typeface="Proxima Nova" charset="0"/>
                <a:ea typeface="Proxima Nova" charset="0"/>
                <a:cs typeface="Proxima Nova" charset="0"/>
              </a:rPr>
              <a:t>– We plan to investigate selling PDXPOP </a:t>
            </a:r>
            <a:r>
              <a:rPr lang="en-US" sz="900" dirty="0" smtClean="0">
                <a:latin typeface="Proxima Nova" charset="0"/>
                <a:ea typeface="Proxima Nova" charset="0"/>
                <a:cs typeface="Proxima Nova" charset="0"/>
              </a:rPr>
              <a:t>in</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cannabis </a:t>
            </a:r>
            <a:r>
              <a:rPr lang="en-US" sz="900" dirty="0">
                <a:latin typeface="Proxima Nova" charset="0"/>
                <a:ea typeface="Proxima Nova" charset="0"/>
                <a:cs typeface="Proxima Nova" charset="0"/>
              </a:rPr>
              <a:t>stores.</a:t>
            </a:r>
          </a:p>
        </p:txBody>
      </p:sp>
      <p:sp>
        <p:nvSpPr>
          <p:cNvPr id="6" name="TextBox 5"/>
          <p:cNvSpPr txBox="1"/>
          <p:nvPr/>
        </p:nvSpPr>
        <p:spPr>
          <a:xfrm>
            <a:off x="5840798" y="777973"/>
            <a:ext cx="2655932" cy="3609091"/>
          </a:xfrm>
          <a:prstGeom prst="rect">
            <a:avLst/>
          </a:prstGeom>
          <a:noFill/>
        </p:spPr>
        <p:txBody>
          <a:bodyPr wrap="square" lIns="182880" tIns="137160" rIns="182880" bIns="182880" rtlCol="0">
            <a:noAutofit/>
          </a:bodyPr>
          <a:lstStyle/>
          <a:p>
            <a:pPr>
              <a:spcAft>
                <a:spcPts val="600"/>
              </a:spcAft>
            </a:pPr>
            <a:r>
              <a:rPr lang="en-US" sz="1400" dirty="0" smtClean="0">
                <a:solidFill>
                  <a:srgbClr val="0033A0"/>
                </a:solidFill>
                <a:latin typeface="Changa One" charset="0"/>
                <a:ea typeface="Changa One" charset="0"/>
                <a:cs typeface="Changa One" charset="0"/>
              </a:rPr>
              <a:t>What </a:t>
            </a:r>
            <a:r>
              <a:rPr lang="en-US" sz="1400" dirty="0">
                <a:solidFill>
                  <a:srgbClr val="0033A0"/>
                </a:solidFill>
                <a:latin typeface="Changa One" charset="0"/>
                <a:ea typeface="Changa One" charset="0"/>
                <a:cs typeface="Changa One" charset="0"/>
              </a:rPr>
              <a:t>other strategies did you consider, but did not include in this plan?</a:t>
            </a:r>
          </a:p>
          <a:p>
            <a:pPr marL="171450" indent="-171450">
              <a:lnSpc>
                <a:spcPct val="110000"/>
              </a:lnSpc>
              <a:spcAft>
                <a:spcPts val="600"/>
              </a:spcAft>
              <a:buFont typeface="Arial" charset="0"/>
              <a:buChar char="•"/>
            </a:pPr>
            <a:r>
              <a:rPr lang="en-US" sz="900" b="1" dirty="0">
                <a:solidFill>
                  <a:srgbClr val="0033A0"/>
                </a:solidFill>
                <a:latin typeface="Proxima Nova" charset="0"/>
                <a:ea typeface="Proxima Nova" charset="0"/>
                <a:cs typeface="Proxima Nova" charset="0"/>
              </a:rPr>
              <a:t>Fee-for-Service Pet Food/Care </a:t>
            </a:r>
            <a:r>
              <a:rPr lang="en-US" sz="900" dirty="0">
                <a:latin typeface="Proxima Nova" charset="0"/>
                <a:ea typeface="Proxima Nova" charset="0"/>
                <a:cs typeface="Proxima Nova" charset="0"/>
              </a:rPr>
              <a:t>– we believe this initiative would require a great deal of time, energy and money. While still an important issue, other priorities rose to the top.</a:t>
            </a:r>
          </a:p>
          <a:p>
            <a:pPr marL="171450" indent="-171450">
              <a:lnSpc>
                <a:spcPct val="110000"/>
              </a:lnSpc>
              <a:spcAft>
                <a:spcPts val="600"/>
              </a:spcAft>
              <a:buFont typeface="Arial" charset="0"/>
              <a:buChar char="•"/>
            </a:pPr>
            <a:r>
              <a:rPr lang="en-US" sz="900" b="1" dirty="0">
                <a:solidFill>
                  <a:srgbClr val="0033A0"/>
                </a:solidFill>
                <a:latin typeface="Proxima Nova" charset="0"/>
                <a:ea typeface="Proxima Nova" charset="0"/>
                <a:cs typeface="Proxima Nova" charset="0"/>
              </a:rPr>
              <a:t>Feeding the Homeless </a:t>
            </a:r>
            <a:r>
              <a:rPr lang="en-US" sz="900" dirty="0">
                <a:latin typeface="Proxima Nova" charset="0"/>
                <a:ea typeface="Proxima Nova" charset="0"/>
                <a:cs typeface="Proxima Nova" charset="0"/>
              </a:rPr>
              <a:t>– we currently feed the homeless through several of our contracts as well as a pilot program that provides supplemental meals to homeless participants at the Elm Court Center, however, we believe that expanded service to this population would place an extreme burden on both fundraising and current capacity.</a:t>
            </a:r>
          </a:p>
          <a:p>
            <a:pPr marL="171450" indent="-171450">
              <a:lnSpc>
                <a:spcPct val="110000"/>
              </a:lnSpc>
              <a:spcAft>
                <a:spcPts val="600"/>
              </a:spcAft>
              <a:buFont typeface="Arial" charset="0"/>
              <a:buChar char="•"/>
            </a:pPr>
            <a:r>
              <a:rPr lang="en-US" sz="900" b="1" dirty="0">
                <a:solidFill>
                  <a:srgbClr val="0033A0"/>
                </a:solidFill>
                <a:latin typeface="Proxima Nova" charset="0"/>
                <a:ea typeface="Proxima Nova" charset="0"/>
                <a:cs typeface="Proxima Nova" charset="0"/>
              </a:rPr>
              <a:t>Food Trucks and Mobile Meals </a:t>
            </a:r>
            <a:r>
              <a:rPr lang="en-US" sz="900" dirty="0">
                <a:latin typeface="Proxima Nova" charset="0"/>
                <a:ea typeface="Proxima Nova" charset="0"/>
                <a:cs typeface="Proxima Nova" charset="0"/>
              </a:rPr>
              <a:t>– Both of these projects are cost-prohibitive and present a number of challenges. </a:t>
            </a:r>
            <a:r>
              <a:rPr lang="en-US" sz="900" dirty="0" smtClean="0">
                <a:latin typeface="Proxima Nova" charset="0"/>
                <a:ea typeface="Proxima Nova" charset="0"/>
                <a:cs typeface="Proxima Nova" charset="0"/>
              </a:rPr>
              <a:t> </a:t>
            </a:r>
          </a:p>
        </p:txBody>
      </p:sp>
    </p:spTree>
    <p:extLst>
      <p:ext uri="{BB962C8B-B14F-4D97-AF65-F5344CB8AC3E}">
        <p14:creationId xmlns:p14="http://schemas.microsoft.com/office/powerpoint/2010/main" val="18197985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0" y="581028"/>
            <a:ext cx="9144000" cy="98132"/>
          </a:xfrm>
          <a:prstGeom prst="rect">
            <a:avLst/>
          </a:prstGeom>
          <a:solidFill>
            <a:srgbClr val="BD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0023" y="233465"/>
            <a:ext cx="5795091" cy="461665"/>
          </a:xfrm>
          <a:prstGeom prst="rect">
            <a:avLst/>
          </a:prstGeom>
          <a:noFill/>
        </p:spPr>
        <p:txBody>
          <a:bodyPr wrap="square" rtlCol="0">
            <a:spAutoFit/>
          </a:bodyPr>
          <a:lstStyle/>
          <a:p>
            <a:pPr>
              <a:spcAft>
                <a:spcPts val="600"/>
              </a:spcAft>
            </a:pPr>
            <a:r>
              <a:rPr lang="en-US" sz="2400" dirty="0">
                <a:solidFill>
                  <a:srgbClr val="0033A0"/>
                </a:solidFill>
                <a:latin typeface="Changa One" charset="0"/>
                <a:ea typeface="Changa One" charset="0"/>
                <a:cs typeface="Changa One" charset="0"/>
              </a:rPr>
              <a:t>Staff </a:t>
            </a:r>
            <a:r>
              <a:rPr lang="en-US" sz="2400" dirty="0" smtClean="0">
                <a:solidFill>
                  <a:srgbClr val="0033A0"/>
                </a:solidFill>
                <a:latin typeface="Changa One" charset="0"/>
                <a:ea typeface="Changa One" charset="0"/>
                <a:cs typeface="Changa One" charset="0"/>
              </a:rPr>
              <a:t>FAQs</a:t>
            </a:r>
            <a:endParaRPr lang="en-US" sz="2400" dirty="0">
              <a:solidFill>
                <a:srgbClr val="0033A0"/>
              </a:solidFill>
              <a:latin typeface="Changa One" charset="0"/>
              <a:ea typeface="Changa One" charset="0"/>
              <a:cs typeface="Changa One" charset="0"/>
            </a:endParaRPr>
          </a:p>
        </p:txBody>
      </p:sp>
      <p:sp>
        <p:nvSpPr>
          <p:cNvPr id="5" name="TextBox 4"/>
          <p:cNvSpPr txBox="1"/>
          <p:nvPr/>
        </p:nvSpPr>
        <p:spPr>
          <a:xfrm>
            <a:off x="190009" y="706055"/>
            <a:ext cx="3953365" cy="4281284"/>
          </a:xfrm>
          <a:prstGeom prst="rect">
            <a:avLst/>
          </a:prstGeom>
          <a:noFill/>
        </p:spPr>
        <p:txBody>
          <a:bodyPr wrap="square" lIns="182880" tIns="137160" rIns="182880" bIns="182880" rtlCol="0">
            <a:noAutofit/>
          </a:bodyPr>
          <a:lstStyle/>
          <a:p>
            <a:pPr>
              <a:spcAft>
                <a:spcPts val="600"/>
              </a:spcAft>
            </a:pPr>
            <a:r>
              <a:rPr lang="en-US" sz="1200" dirty="0" smtClean="0">
                <a:solidFill>
                  <a:srgbClr val="0033A0"/>
                </a:solidFill>
                <a:latin typeface="Changa One" charset="0"/>
                <a:ea typeface="Changa One" charset="0"/>
                <a:cs typeface="Changa One" charset="0"/>
              </a:rPr>
              <a:t>Will </a:t>
            </a:r>
            <a:r>
              <a:rPr lang="en-US" sz="1200" dirty="0">
                <a:solidFill>
                  <a:srgbClr val="0033A0"/>
                </a:solidFill>
                <a:latin typeface="Changa One" charset="0"/>
                <a:ea typeface="Changa One" charset="0"/>
                <a:cs typeface="Changa One" charset="0"/>
              </a:rPr>
              <a:t>we be able to serve more seniors</a:t>
            </a:r>
            <a:r>
              <a:rPr lang="en-US" sz="1200" dirty="0" smtClean="0">
                <a:solidFill>
                  <a:srgbClr val="0033A0"/>
                </a:solidFill>
                <a:latin typeface="Changa One" charset="0"/>
                <a:ea typeface="Changa One" charset="0"/>
                <a:cs typeface="Changa One" charset="0"/>
              </a:rPr>
              <a:t>?</a:t>
            </a:r>
          </a:p>
          <a:p>
            <a:pPr>
              <a:spcAft>
                <a:spcPts val="600"/>
              </a:spcAft>
            </a:pPr>
            <a:r>
              <a:rPr lang="en-US" sz="900" dirty="0">
                <a:latin typeface="Proxima Nova" charset="0"/>
                <a:ea typeface="Proxima Nova" charset="0"/>
                <a:cs typeface="Proxima Nova" charset="0"/>
              </a:rPr>
              <a:t>The new strategic plan will enable us to serve all those who need us and serve those in need with greater impact</a:t>
            </a:r>
            <a:r>
              <a:rPr lang="en-US" sz="900" dirty="0" smtClean="0">
                <a:latin typeface="Proxima Nova" charset="0"/>
                <a:ea typeface="Proxima Nova" charset="0"/>
                <a:cs typeface="Proxima Nova" charset="0"/>
              </a:rPr>
              <a:t>.</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What </a:t>
            </a:r>
            <a:r>
              <a:rPr lang="en-US" sz="1200" dirty="0">
                <a:solidFill>
                  <a:srgbClr val="0033A0"/>
                </a:solidFill>
                <a:latin typeface="Changa One" charset="0"/>
                <a:ea typeface="Changa One" charset="0"/>
                <a:cs typeface="Changa One" charset="0"/>
              </a:rPr>
              <a:t>is in it for me?</a:t>
            </a:r>
          </a:p>
          <a:p>
            <a:pPr>
              <a:spcAft>
                <a:spcPts val="600"/>
              </a:spcAft>
            </a:pPr>
            <a:r>
              <a:rPr lang="en-US" sz="900" dirty="0">
                <a:latin typeface="Proxima Nova" charset="0"/>
                <a:ea typeface="Proxima Nova" charset="0"/>
                <a:cs typeface="Proxima Nova" charset="0"/>
              </a:rPr>
              <a:t>Further stabilization and sustainability of the organization and pride in providing the best service possible as we all work together to change lives one meal at a time!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Does </a:t>
            </a:r>
            <a:r>
              <a:rPr lang="en-US" sz="1200" dirty="0">
                <a:solidFill>
                  <a:srgbClr val="0033A0"/>
                </a:solidFill>
                <a:latin typeface="Changa One" charset="0"/>
                <a:ea typeface="Changa One" charset="0"/>
                <a:cs typeface="Changa One" charset="0"/>
              </a:rPr>
              <a:t>it harm or help me? Will I make more money?</a:t>
            </a:r>
          </a:p>
          <a:p>
            <a:pPr>
              <a:spcAft>
                <a:spcPts val="600"/>
              </a:spcAft>
            </a:pPr>
            <a:r>
              <a:rPr lang="en-US" sz="900" dirty="0">
                <a:latin typeface="Proxima Nova" charset="0"/>
                <a:ea typeface="Proxima Nova" charset="0"/>
                <a:cs typeface="Proxima Nova" charset="0"/>
              </a:rPr>
              <a:t>Part of the plan is to increase sustainability and continue to be an Employer of Choice; including competitive wages, benefits and employee assistance programs that support work-life balance</a:t>
            </a:r>
            <a:r>
              <a:rPr lang="en-US" sz="900" dirty="0" smtClean="0">
                <a:latin typeface="Proxima Nova" charset="0"/>
                <a:ea typeface="Proxima Nova" charset="0"/>
                <a:cs typeface="Proxima Nova" charset="0"/>
              </a:rPr>
              <a:t>.</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Does </a:t>
            </a:r>
            <a:r>
              <a:rPr lang="en-US" sz="1200" dirty="0">
                <a:solidFill>
                  <a:srgbClr val="0033A0"/>
                </a:solidFill>
                <a:latin typeface="Changa One" charset="0"/>
                <a:ea typeface="Changa One" charset="0"/>
                <a:cs typeface="Changa One" charset="0"/>
              </a:rPr>
              <a:t>the new plan provide advancement opportunities?</a:t>
            </a:r>
          </a:p>
          <a:p>
            <a:pPr lvl="0">
              <a:spcAft>
                <a:spcPts val="600"/>
              </a:spcAft>
            </a:pPr>
            <a:r>
              <a:rPr lang="en-US" sz="900" dirty="0">
                <a:latin typeface="Proxima Nova" charset="0"/>
                <a:ea typeface="Proxima Nova" charset="0"/>
                <a:cs typeface="Proxima Nova" charset="0"/>
              </a:rPr>
              <a:t>The plan includes a number of new programs, which will provide greater opportunities for, training, development, experience and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job </a:t>
            </a:r>
            <a:r>
              <a:rPr lang="en-US" sz="900" dirty="0">
                <a:latin typeface="Proxima Nova" charset="0"/>
                <a:ea typeface="Proxima Nova" charset="0"/>
                <a:cs typeface="Proxima Nova" charset="0"/>
              </a:rPr>
              <a:t>growth.</a:t>
            </a:r>
          </a:p>
          <a:p>
            <a:pPr>
              <a:spcAft>
                <a:spcPts val="600"/>
              </a:spcAft>
            </a:pPr>
            <a:r>
              <a:rPr lang="en-US" sz="900" dirty="0" smtClean="0">
                <a:latin typeface="Proxima Nova" charset="0"/>
                <a:ea typeface="Proxima Nova" charset="0"/>
                <a:cs typeface="Proxima Nova" charset="0"/>
              </a:rPr>
              <a:t> </a:t>
            </a:r>
          </a:p>
        </p:txBody>
      </p:sp>
      <p:sp>
        <p:nvSpPr>
          <p:cNvPr id="7" name="TextBox 6"/>
          <p:cNvSpPr txBox="1"/>
          <p:nvPr/>
        </p:nvSpPr>
        <p:spPr>
          <a:xfrm>
            <a:off x="4243388" y="706055"/>
            <a:ext cx="4371973" cy="4281284"/>
          </a:xfrm>
          <a:prstGeom prst="rect">
            <a:avLst/>
          </a:prstGeom>
          <a:noFill/>
        </p:spPr>
        <p:txBody>
          <a:bodyPr wrap="square" lIns="182880" tIns="137160" rIns="182880" bIns="182880" rtlCol="0">
            <a:noAutofit/>
          </a:bodyPr>
          <a:lstStyle/>
          <a:p>
            <a:pPr>
              <a:spcAft>
                <a:spcPts val="600"/>
              </a:spcAft>
            </a:pPr>
            <a:r>
              <a:rPr lang="en-US" sz="1200" dirty="0" smtClean="0">
                <a:solidFill>
                  <a:srgbClr val="0033A0"/>
                </a:solidFill>
                <a:latin typeface="Changa One" charset="0"/>
                <a:ea typeface="Changa One" charset="0"/>
                <a:cs typeface="Changa One" charset="0"/>
              </a:rPr>
              <a:t>How can I be involved?</a:t>
            </a:r>
          </a:p>
          <a:p>
            <a:pPr>
              <a:spcAft>
                <a:spcPts val="600"/>
              </a:spcAft>
            </a:pPr>
            <a:r>
              <a:rPr lang="en-US" sz="900" dirty="0">
                <a:latin typeface="Proxima Nova" charset="0"/>
                <a:ea typeface="Proxima Nova" charset="0"/>
                <a:cs typeface="Proxima Nova" charset="0"/>
              </a:rPr>
              <a:t>Staff will have opportunities to get involved in the initiatives within the plan and provide input for continual process improvement year over year. We will offer direct opportunities for you to be involved in development and implementation of programming you care about e.g., programs to reduce social isolation or initiatives to evolve the menu. Policies and procedures may change as projects are implemented that may affect you – so we encourage you to get involved to help in the development of new initiatives and programs</a:t>
            </a:r>
            <a:r>
              <a:rPr lang="en-US" sz="900" dirty="0" smtClean="0">
                <a:latin typeface="Proxima Nova" charset="0"/>
                <a:ea typeface="Proxima Nova" charset="0"/>
                <a:cs typeface="Proxima Nova" charset="0"/>
              </a:rPr>
              <a:t>!</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Will we be hiring more people?</a:t>
            </a:r>
          </a:p>
          <a:p>
            <a:pPr>
              <a:spcAft>
                <a:spcPts val="600"/>
              </a:spcAft>
            </a:pPr>
            <a:r>
              <a:rPr lang="en-US" sz="900" dirty="0">
                <a:latin typeface="Proxima Nova" charset="0"/>
                <a:ea typeface="Proxima Nova" charset="0"/>
                <a:cs typeface="Proxima Nova" charset="0"/>
              </a:rPr>
              <a:t>The probability is high that we will need to employ new staff to implement new projects, such as the new Outreach Worker added to the 2020 budget who will begin to identify approaches to reaching underrepresented communities</a:t>
            </a:r>
            <a:r>
              <a:rPr lang="en-US" sz="900" dirty="0" smtClean="0">
                <a:latin typeface="Proxima Nova" charset="0"/>
                <a:ea typeface="Proxima Nova" charset="0"/>
                <a:cs typeface="Proxima Nova" charset="0"/>
              </a:rPr>
              <a:t>.</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Is this different or is it adding to my current duties?</a:t>
            </a:r>
          </a:p>
          <a:p>
            <a:pPr>
              <a:spcAft>
                <a:spcPts val="600"/>
              </a:spcAft>
            </a:pPr>
            <a:r>
              <a:rPr lang="en-US" sz="900" dirty="0">
                <a:latin typeface="Proxima Nova" charset="0"/>
                <a:ea typeface="Proxima Nova" charset="0"/>
                <a:cs typeface="Proxima Nova" charset="0"/>
              </a:rPr>
              <a:t>Depending on your position, your job duties may change. There is no intent to overload anyone – the intent is to provide the best service possible, which also means providing you with the tools and support to be your best</a:t>
            </a:r>
            <a:r>
              <a:rPr lang="en-US" sz="900" dirty="0" smtClean="0">
                <a:latin typeface="Proxima Nova" charset="0"/>
                <a:ea typeface="Proxima Nova" charset="0"/>
                <a:cs typeface="Proxima Nova" charset="0"/>
              </a:rPr>
              <a:t>.</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How will we do this?</a:t>
            </a:r>
          </a:p>
          <a:p>
            <a:pPr lvl="0">
              <a:spcAft>
                <a:spcPts val="600"/>
              </a:spcAft>
            </a:pPr>
            <a:r>
              <a:rPr lang="en-US" sz="900" dirty="0">
                <a:latin typeface="Proxima Nova" charset="0"/>
                <a:ea typeface="Proxima Nova" charset="0"/>
                <a:cs typeface="Proxima Nova" charset="0"/>
              </a:rPr>
              <a:t>With each new program or initiative, we will identify what the strategy is, why it was selected, how we will measure success and what it will cost. </a:t>
            </a:r>
          </a:p>
        </p:txBody>
      </p:sp>
    </p:spTree>
    <p:extLst>
      <p:ext uri="{BB962C8B-B14F-4D97-AF65-F5344CB8AC3E}">
        <p14:creationId xmlns:p14="http://schemas.microsoft.com/office/powerpoint/2010/main" val="12338821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V="1">
            <a:off x="0" y="581028"/>
            <a:ext cx="9144000" cy="98132"/>
          </a:xfrm>
          <a:prstGeom prst="rect">
            <a:avLst/>
          </a:prstGeom>
          <a:solidFill>
            <a:srgbClr val="BD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0023" y="233464"/>
            <a:ext cx="6001967" cy="461665"/>
          </a:xfrm>
          <a:prstGeom prst="rect">
            <a:avLst/>
          </a:prstGeom>
          <a:noFill/>
        </p:spPr>
        <p:txBody>
          <a:bodyPr wrap="square" rtlCol="0">
            <a:spAutoFit/>
          </a:bodyPr>
          <a:lstStyle/>
          <a:p>
            <a:pPr>
              <a:spcAft>
                <a:spcPts val="600"/>
              </a:spcAft>
            </a:pPr>
            <a:r>
              <a:rPr lang="en-US" sz="2400" dirty="0" smtClean="0">
                <a:solidFill>
                  <a:srgbClr val="0033A0"/>
                </a:solidFill>
                <a:latin typeface="Changa One" charset="0"/>
                <a:ea typeface="Changa One" charset="0"/>
                <a:cs typeface="Changa One" charset="0"/>
              </a:rPr>
              <a:t>Volunteer FAQs</a:t>
            </a:r>
            <a:endParaRPr lang="en-US" sz="2400" dirty="0">
              <a:solidFill>
                <a:srgbClr val="0033A0"/>
              </a:solidFill>
              <a:latin typeface="Changa One" charset="0"/>
              <a:ea typeface="Changa One" charset="0"/>
              <a:cs typeface="Changa One" charset="0"/>
            </a:endParaRPr>
          </a:p>
        </p:txBody>
      </p:sp>
      <p:sp>
        <p:nvSpPr>
          <p:cNvPr id="5" name="TextBox 4"/>
          <p:cNvSpPr txBox="1"/>
          <p:nvPr/>
        </p:nvSpPr>
        <p:spPr>
          <a:xfrm>
            <a:off x="190010" y="842086"/>
            <a:ext cx="3576448" cy="4281284"/>
          </a:xfrm>
          <a:prstGeom prst="rect">
            <a:avLst/>
          </a:prstGeom>
          <a:noFill/>
        </p:spPr>
        <p:txBody>
          <a:bodyPr wrap="square" lIns="182880" tIns="137160" rIns="182880" bIns="182880" rtlCol="0">
            <a:noAutofit/>
          </a:bodyPr>
          <a:lstStyle/>
          <a:p>
            <a:pPr>
              <a:spcAft>
                <a:spcPts val="600"/>
              </a:spcAft>
            </a:pPr>
            <a:r>
              <a:rPr lang="en-US" sz="1200" dirty="0">
                <a:solidFill>
                  <a:srgbClr val="0033A0"/>
                </a:solidFill>
                <a:latin typeface="Changa One" charset="0"/>
                <a:ea typeface="Changa One" charset="0"/>
                <a:cs typeface="Changa One" charset="0"/>
              </a:rPr>
              <a:t>What does Volunteer Partner of Choice </a:t>
            </a:r>
            <a:r>
              <a:rPr lang="en-US" sz="1200" dirty="0" smtClean="0">
                <a:solidFill>
                  <a:srgbClr val="0033A0"/>
                </a:solidFill>
                <a:latin typeface="Changa One" charset="0"/>
                <a:ea typeface="Changa One" charset="0"/>
                <a:cs typeface="Changa One" charset="0"/>
              </a:rPr>
              <a:t>mean?</a:t>
            </a:r>
          </a:p>
          <a:p>
            <a:pPr>
              <a:spcAft>
                <a:spcPts val="600"/>
              </a:spcAft>
            </a:pPr>
            <a:r>
              <a:rPr lang="en-US" sz="900" dirty="0">
                <a:latin typeface="Proxima Nova" charset="0"/>
                <a:ea typeface="Proxima Nova" charset="0"/>
                <a:cs typeface="Proxima Nova" charset="0"/>
              </a:rPr>
              <a:t>Volunteers are the heart and soul of Meals on Wheels People and we are committed to offering you a variety of meaningful volunteer opportunities aligned with your passions and skills, side by side with others who are changing lives one meal at a time. We are also committed to providing you with the tools you need to make your volunteer experience the best it can be, such as the training and education in areas that impact the communities we serve</a:t>
            </a:r>
            <a:r>
              <a:rPr lang="en-US" sz="900" dirty="0" smtClean="0">
                <a:latin typeface="Proxima Nova" charset="0"/>
                <a:ea typeface="Proxima Nova" charset="0"/>
                <a:cs typeface="Proxima Nova" charset="0"/>
              </a:rPr>
              <a:t>.</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lvl="0">
              <a:spcAft>
                <a:spcPts val="600"/>
              </a:spcAft>
            </a:pPr>
            <a:r>
              <a:rPr lang="en-US" sz="1200" dirty="0" smtClean="0">
                <a:solidFill>
                  <a:srgbClr val="0033A0"/>
                </a:solidFill>
                <a:latin typeface="Changa One" charset="0"/>
                <a:ea typeface="Changa One" charset="0"/>
                <a:cs typeface="Changa One" charset="0"/>
              </a:rPr>
              <a:t>What </a:t>
            </a:r>
            <a:r>
              <a:rPr lang="en-US" sz="1200" dirty="0">
                <a:solidFill>
                  <a:srgbClr val="0033A0"/>
                </a:solidFill>
                <a:latin typeface="Changa One" charset="0"/>
                <a:ea typeface="Changa One" charset="0"/>
                <a:cs typeface="Changa One" charset="0"/>
              </a:rPr>
              <a:t>do you want from me?</a:t>
            </a:r>
          </a:p>
          <a:p>
            <a:pPr>
              <a:spcAft>
                <a:spcPts val="600"/>
              </a:spcAft>
            </a:pPr>
            <a:r>
              <a:rPr lang="en-US" sz="900" dirty="0">
                <a:latin typeface="Proxima Nova" charset="0"/>
                <a:ea typeface="Proxima Nova" charset="0"/>
                <a:cs typeface="Proxima Nova" charset="0"/>
              </a:rPr>
              <a:t>Awareness and understanding! Ask questions so you can share with others and help answer questions. We also want your input and engagement! You will have opportunities to get involved in the initiatives within the plan that are important to you and provide input for continual improvement year over year</a:t>
            </a:r>
            <a:r>
              <a:rPr lang="en-US" sz="900" dirty="0" smtClean="0">
                <a:latin typeface="Proxima Nova" charset="0"/>
                <a:ea typeface="Proxima Nova" charset="0"/>
                <a:cs typeface="Proxima Nova" charset="0"/>
              </a:rPr>
              <a:t>.</a:t>
            </a:r>
            <a:br>
              <a:rPr lang="en-US" sz="900" dirty="0" smtClean="0">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lvl="0">
              <a:spcAft>
                <a:spcPts val="600"/>
              </a:spcAft>
            </a:pPr>
            <a:r>
              <a:rPr lang="en-US" sz="1200" dirty="0" smtClean="0">
                <a:solidFill>
                  <a:srgbClr val="0033A0"/>
                </a:solidFill>
                <a:latin typeface="Changa One" charset="0"/>
                <a:ea typeface="Changa One" charset="0"/>
                <a:cs typeface="Changa One" charset="0"/>
              </a:rPr>
              <a:t>When </a:t>
            </a:r>
            <a:r>
              <a:rPr lang="en-US" sz="1200" dirty="0">
                <a:solidFill>
                  <a:srgbClr val="0033A0"/>
                </a:solidFill>
                <a:latin typeface="Changa One" charset="0"/>
                <a:ea typeface="Changa One" charset="0"/>
                <a:cs typeface="Changa One" charset="0"/>
              </a:rPr>
              <a:t>will new programs start</a:t>
            </a:r>
            <a:r>
              <a:rPr lang="en-US" sz="1200" dirty="0" smtClean="0">
                <a:solidFill>
                  <a:srgbClr val="0033A0"/>
                </a:solidFill>
                <a:latin typeface="Changa One" charset="0"/>
                <a:ea typeface="Changa One" charset="0"/>
                <a:cs typeface="Changa One" charset="0"/>
              </a:rPr>
              <a:t>?</a:t>
            </a:r>
            <a:endParaRPr lang="en-US" sz="1200" dirty="0">
              <a:solidFill>
                <a:srgbClr val="0033A0"/>
              </a:solidFill>
              <a:latin typeface="Changa One" charset="0"/>
              <a:ea typeface="Changa One" charset="0"/>
              <a:cs typeface="Changa One" charset="0"/>
            </a:endParaRPr>
          </a:p>
          <a:p>
            <a:pPr lvl="0"/>
            <a:r>
              <a:rPr lang="en-US" sz="900" dirty="0">
                <a:latin typeface="Proxima Nova" charset="0"/>
                <a:ea typeface="Proxima Nova" charset="0"/>
                <a:cs typeface="Proxima Nova" charset="0"/>
              </a:rPr>
              <a:t>We are currently working on outlining new initiatives. We will keep you informed and will provide you with opportunities for continued engagement, to provide input in the development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of </a:t>
            </a:r>
            <a:r>
              <a:rPr lang="en-US" sz="900" dirty="0">
                <a:latin typeface="Proxima Nova" charset="0"/>
                <a:ea typeface="Proxima Nova" charset="0"/>
                <a:cs typeface="Proxima Nova" charset="0"/>
              </a:rPr>
              <a:t>programs and feedback on continuous improvement year over year.</a:t>
            </a:r>
          </a:p>
        </p:txBody>
      </p:sp>
      <p:sp>
        <p:nvSpPr>
          <p:cNvPr id="7" name="TextBox 6"/>
          <p:cNvSpPr txBox="1"/>
          <p:nvPr/>
        </p:nvSpPr>
        <p:spPr>
          <a:xfrm>
            <a:off x="4243388" y="842086"/>
            <a:ext cx="3698536" cy="4281284"/>
          </a:xfrm>
          <a:prstGeom prst="rect">
            <a:avLst/>
          </a:prstGeom>
          <a:noFill/>
        </p:spPr>
        <p:txBody>
          <a:bodyPr wrap="square" lIns="182880" tIns="137160" rIns="182880" bIns="182880" rtlCol="0">
            <a:noAutofit/>
          </a:bodyPr>
          <a:lstStyle/>
          <a:p>
            <a:pPr>
              <a:spcAft>
                <a:spcPts val="600"/>
              </a:spcAft>
            </a:pPr>
            <a:r>
              <a:rPr lang="en-US" sz="1200" dirty="0">
                <a:solidFill>
                  <a:srgbClr val="0033A0"/>
                </a:solidFill>
                <a:latin typeface="Changa One" charset="0"/>
                <a:ea typeface="Changa One" charset="0"/>
                <a:cs typeface="Changa One" charset="0"/>
              </a:rPr>
              <a:t>Who do I contact for more information and opportunities to be involved?</a:t>
            </a:r>
          </a:p>
          <a:p>
            <a:pPr>
              <a:spcAft>
                <a:spcPts val="600"/>
              </a:spcAft>
            </a:pPr>
            <a:r>
              <a:rPr lang="en-US" sz="900" dirty="0">
                <a:latin typeface="Proxima Nova" charset="0"/>
                <a:ea typeface="Proxima Nova" charset="0"/>
                <a:cs typeface="Proxima Nova" charset="0"/>
              </a:rPr>
              <a:t>Contact your location manager or email </a:t>
            </a:r>
            <a:r>
              <a:rPr lang="en-US" sz="900" b="1" dirty="0">
                <a:solidFill>
                  <a:srgbClr val="0033A0"/>
                </a:solidFill>
                <a:latin typeface="Proxima Nova" charset="0"/>
                <a:ea typeface="Proxima Nova" charset="0"/>
                <a:cs typeface="Proxima Nova" charset="0"/>
              </a:rPr>
              <a:t>volunteer.support@mowp.org</a:t>
            </a:r>
            <a:r>
              <a:rPr lang="en-US" sz="900" dirty="0">
                <a:solidFill>
                  <a:srgbClr val="0033A0"/>
                </a:solidFill>
              </a:rPr>
              <a:t> </a:t>
            </a:r>
            <a:r>
              <a:rPr lang="en-US" sz="900" dirty="0" smtClean="0">
                <a:solidFill>
                  <a:srgbClr val="0033A0"/>
                </a:solidFill>
                <a:latin typeface="Proxima Nova" charset="0"/>
                <a:ea typeface="Proxima Nova" charset="0"/>
                <a:cs typeface="Proxima Nova" charset="0"/>
              </a:rPr>
              <a:t/>
            </a:r>
            <a:br>
              <a:rPr lang="en-US" sz="900" dirty="0" smtClean="0">
                <a:solidFill>
                  <a:srgbClr val="0033A0"/>
                </a:solidFill>
                <a:latin typeface="Proxima Nova" charset="0"/>
                <a:ea typeface="Proxima Nova" charset="0"/>
                <a:cs typeface="Proxima Nova" charset="0"/>
              </a:rPr>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What </a:t>
            </a:r>
            <a:r>
              <a:rPr lang="en-US" sz="1200" dirty="0">
                <a:solidFill>
                  <a:srgbClr val="0033A0"/>
                </a:solidFill>
                <a:latin typeface="Changa One" charset="0"/>
                <a:ea typeface="Changa One" charset="0"/>
                <a:cs typeface="Changa One" charset="0"/>
              </a:rPr>
              <a:t>impact will this have on me/how will </a:t>
            </a:r>
            <a:r>
              <a:rPr lang="en-US" sz="1200" dirty="0" smtClean="0">
                <a:solidFill>
                  <a:srgbClr val="0033A0"/>
                </a:solidFill>
                <a:latin typeface="Changa One" charset="0"/>
                <a:ea typeface="Changa One" charset="0"/>
                <a:cs typeface="Changa One" charset="0"/>
              </a:rPr>
              <a:t/>
            </a:r>
            <a:br>
              <a:rPr lang="en-US" sz="1200" dirty="0" smtClean="0">
                <a:solidFill>
                  <a:srgbClr val="0033A0"/>
                </a:solidFill>
                <a:latin typeface="Changa One" charset="0"/>
                <a:ea typeface="Changa One" charset="0"/>
                <a:cs typeface="Changa One" charset="0"/>
              </a:rPr>
            </a:br>
            <a:r>
              <a:rPr lang="en-US" sz="1200" dirty="0" smtClean="0">
                <a:solidFill>
                  <a:srgbClr val="0033A0"/>
                </a:solidFill>
                <a:latin typeface="Changa One" charset="0"/>
                <a:ea typeface="Changa One" charset="0"/>
                <a:cs typeface="Changa One" charset="0"/>
              </a:rPr>
              <a:t>this </a:t>
            </a:r>
            <a:r>
              <a:rPr lang="en-US" sz="1200" dirty="0">
                <a:solidFill>
                  <a:srgbClr val="0033A0"/>
                </a:solidFill>
                <a:latin typeface="Changa One" charset="0"/>
                <a:ea typeface="Changa One" charset="0"/>
                <a:cs typeface="Changa One" charset="0"/>
              </a:rPr>
              <a:t>affect me?</a:t>
            </a:r>
          </a:p>
          <a:p>
            <a:pPr>
              <a:spcAft>
                <a:spcPts val="600"/>
              </a:spcAft>
            </a:pPr>
            <a:r>
              <a:rPr lang="en-US" sz="900" dirty="0" smtClean="0">
                <a:latin typeface="Proxima Nova" charset="0"/>
                <a:ea typeface="Proxima Nova" charset="0"/>
                <a:cs typeface="Proxima Nova" charset="0"/>
              </a:rPr>
              <a:t>Nothing will change now, more to come as it is developed in the 5-year plan.</a:t>
            </a:r>
            <a:r>
              <a:rPr lang="en-US" sz="900" dirty="0" smtClean="0"/>
              <a:t/>
            </a:r>
            <a:br>
              <a:rPr lang="en-US" sz="900" dirty="0" smtClean="0"/>
            </a:br>
            <a:endParaRPr lang="en-US" sz="900" dirty="0">
              <a:solidFill>
                <a:srgbClr val="0033A0"/>
              </a:solidFill>
              <a:latin typeface="Proxima Nova" charset="0"/>
              <a:ea typeface="Proxima Nova" charset="0"/>
              <a:cs typeface="Proxima Nova" charset="0"/>
            </a:endParaRPr>
          </a:p>
          <a:p>
            <a:pPr>
              <a:spcAft>
                <a:spcPts val="600"/>
              </a:spcAft>
            </a:pPr>
            <a:r>
              <a:rPr lang="en-US" sz="1200" dirty="0" smtClean="0">
                <a:solidFill>
                  <a:srgbClr val="0033A0"/>
                </a:solidFill>
                <a:latin typeface="Changa One" charset="0"/>
                <a:ea typeface="Changa One" charset="0"/>
                <a:cs typeface="Changa One" charset="0"/>
              </a:rPr>
              <a:t>What </a:t>
            </a:r>
            <a:r>
              <a:rPr lang="en-US" sz="1200" dirty="0">
                <a:solidFill>
                  <a:srgbClr val="0033A0"/>
                </a:solidFill>
                <a:latin typeface="Changa One" charset="0"/>
                <a:ea typeface="Changa One" charset="0"/>
                <a:cs typeface="Changa One" charset="0"/>
              </a:rPr>
              <a:t>kind of training do I </a:t>
            </a:r>
            <a:r>
              <a:rPr lang="en-US" sz="1200" dirty="0" smtClean="0">
                <a:solidFill>
                  <a:srgbClr val="0033A0"/>
                </a:solidFill>
                <a:latin typeface="Changa One" charset="0"/>
                <a:ea typeface="Changa One" charset="0"/>
                <a:cs typeface="Changa One" charset="0"/>
              </a:rPr>
              <a:t>need?</a:t>
            </a:r>
          </a:p>
          <a:p>
            <a:pPr>
              <a:spcAft>
                <a:spcPts val="600"/>
              </a:spcAft>
            </a:pPr>
            <a:r>
              <a:rPr lang="en-US" sz="900" dirty="0">
                <a:latin typeface="Proxima Nova" charset="0"/>
                <a:ea typeface="Proxima Nova" charset="0"/>
                <a:cs typeface="Proxima Nova" charset="0"/>
              </a:rPr>
              <a:t>If needed, additional training provided in a variety of methods will be made available to volunteers who choose to participate.</a:t>
            </a:r>
          </a:p>
        </p:txBody>
      </p:sp>
    </p:spTree>
    <p:extLst>
      <p:ext uri="{BB962C8B-B14F-4D97-AF65-F5344CB8AC3E}">
        <p14:creationId xmlns:p14="http://schemas.microsoft.com/office/powerpoint/2010/main" val="15747765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848" y="0"/>
            <a:ext cx="9192848" cy="5162620"/>
          </a:xfrm>
          <a:prstGeom prst="rect">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people in a room&#10;&#10;Description automatically generated">
            <a:extLst>
              <a:ext uri="{FF2B5EF4-FFF2-40B4-BE49-F238E27FC236}">
                <a16:creationId xmlns="" xmlns:a16="http://schemas.microsoft.com/office/drawing/2014/main" id="{D62AC8B2-2861-214E-A342-FDFB7C67B23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8000"/>
                    </a14:imgEffect>
                  </a14:imgLayer>
                </a14:imgProps>
              </a:ext>
            </a:extLst>
          </a:blip>
          <a:srcRect l="9542" t="272" r="15458" b="-272"/>
          <a:stretch/>
        </p:blipFill>
        <p:spPr>
          <a:xfrm>
            <a:off x="2896214" y="3214568"/>
            <a:ext cx="1513784" cy="1513785"/>
          </a:xfrm>
          <a:prstGeom prst="rect">
            <a:avLst/>
          </a:prstGeom>
          <a:ln>
            <a:noFill/>
          </a:ln>
          <a:effectLst/>
        </p:spPr>
      </p:pic>
      <p:sp>
        <p:nvSpPr>
          <p:cNvPr id="24" name="Freeform 23"/>
          <p:cNvSpPr/>
          <p:nvPr/>
        </p:nvSpPr>
        <p:spPr>
          <a:xfrm>
            <a:off x="2826398" y="3367517"/>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702029" y="1746822"/>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B432FE32-F82D-9241-AF53-011D955E512A}"/>
              </a:ext>
            </a:extLst>
          </p:cNvPr>
          <p:cNvSpPr/>
          <p:nvPr/>
        </p:nvSpPr>
        <p:spPr>
          <a:xfrm>
            <a:off x="359333" y="498578"/>
            <a:ext cx="2173984" cy="3547125"/>
          </a:xfrm>
          <a:prstGeom prst="rect">
            <a:avLst/>
          </a:prstGeom>
        </p:spPr>
        <p:txBody>
          <a:bodyPr wrap="square">
            <a:spAutoFit/>
          </a:bodyPr>
          <a:lstStyle/>
          <a:p>
            <a:pPr>
              <a:spcAft>
                <a:spcPts val="1200"/>
              </a:spcAft>
            </a:pPr>
            <a:r>
              <a:rPr lang="en-US" sz="1400" dirty="0">
                <a:solidFill>
                  <a:srgbClr val="0033A0"/>
                </a:solidFill>
                <a:latin typeface="Changa One" charset="0"/>
                <a:ea typeface="Changa One" charset="0"/>
                <a:cs typeface="Changa One" charset="0"/>
              </a:rPr>
              <a:t>Meals on Wheels People’s new five-year strategic plan begins July 1, 2019. </a:t>
            </a:r>
            <a:endParaRPr lang="en-US" sz="1050" dirty="0" smtClean="0">
              <a:solidFill>
                <a:srgbClr val="0033A0"/>
              </a:solidFill>
              <a:latin typeface="Proxima Nova" charset="0"/>
              <a:ea typeface="Proxima Nova" charset="0"/>
              <a:cs typeface="Proxima Nova" charset="0"/>
            </a:endParaRPr>
          </a:p>
          <a:p>
            <a:pPr>
              <a:lnSpc>
                <a:spcPct val="110000"/>
              </a:lnSpc>
              <a:spcAft>
                <a:spcPts val="1200"/>
              </a:spcAft>
            </a:pPr>
            <a:r>
              <a:rPr lang="en-US" sz="900" dirty="0" smtClean="0">
                <a:latin typeface="Proxima Nova" charset="0"/>
                <a:ea typeface="Proxima Nova" charset="0"/>
                <a:cs typeface="Proxima Nova" charset="0"/>
              </a:rPr>
              <a:t>Our </a:t>
            </a:r>
            <a:r>
              <a:rPr lang="en-US" sz="900" dirty="0">
                <a:latin typeface="Proxima Nova" charset="0"/>
                <a:ea typeface="Proxima Nova" charset="0"/>
                <a:cs typeface="Proxima Nova" charset="0"/>
              </a:rPr>
              <a:t>plan was created in Spring 2019 through a collaborative process. We began with a common grounding in our current state and the trends impacting our work over the next 5 years. </a:t>
            </a:r>
          </a:p>
          <a:p>
            <a:pPr>
              <a:lnSpc>
                <a:spcPct val="110000"/>
              </a:lnSpc>
              <a:spcAft>
                <a:spcPts val="1200"/>
              </a:spcAft>
            </a:pPr>
            <a:r>
              <a:rPr lang="en-US" sz="900" dirty="0" smtClean="0">
                <a:latin typeface="Proxima Nova" charset="0"/>
                <a:ea typeface="Proxima Nova" charset="0"/>
                <a:cs typeface="Proxima Nova" charset="0"/>
              </a:rPr>
              <a:t>We </a:t>
            </a:r>
            <a:r>
              <a:rPr lang="en-US" sz="900" dirty="0">
                <a:latin typeface="Proxima Nova" charset="0"/>
                <a:ea typeface="Proxima Nova" charset="0"/>
                <a:cs typeface="Proxima Nova" charset="0"/>
              </a:rPr>
              <a:t>sought perspectives from more than </a:t>
            </a:r>
            <a:r>
              <a:rPr lang="en-US" sz="900" b="1" dirty="0">
                <a:solidFill>
                  <a:srgbClr val="0033A0"/>
                </a:solidFill>
                <a:latin typeface="Proxima Nova" charset="0"/>
                <a:ea typeface="Proxima Nova" charset="0"/>
                <a:cs typeface="Proxima Nova" charset="0"/>
              </a:rPr>
              <a:t>100 stakeholders</a:t>
            </a:r>
            <a:r>
              <a:rPr lang="en-US" sz="900" dirty="0">
                <a:latin typeface="Proxima Nova" charset="0"/>
                <a:ea typeface="Proxima Nova" charset="0"/>
                <a:cs typeface="Proxima Nova" charset="0"/>
              </a:rPr>
              <a:t>, including participants, volunteers, donors, partners and employees. We imagined multiple possible futures, prioritized, scoped, debated, dreamed, clarified, and returned to our mission time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and </a:t>
            </a:r>
            <a:r>
              <a:rPr lang="en-US" sz="900" dirty="0">
                <a:latin typeface="Proxima Nova" charset="0"/>
                <a:ea typeface="Proxima Nova" charset="0"/>
                <a:cs typeface="Proxima Nova" charset="0"/>
              </a:rPr>
              <a:t>again. Thank you to our staff and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board </a:t>
            </a:r>
            <a:r>
              <a:rPr lang="en-US" sz="900" dirty="0">
                <a:latin typeface="Proxima Nova" charset="0"/>
                <a:ea typeface="Proxima Nova" charset="0"/>
                <a:cs typeface="Proxima Nova" charset="0"/>
              </a:rPr>
              <a:t>for your leadership and </a:t>
            </a:r>
            <a:r>
              <a:rPr lang="en-US" sz="900" dirty="0" smtClean="0">
                <a:latin typeface="Proxima Nova" charset="0"/>
                <a:ea typeface="Proxima Nova" charset="0"/>
                <a:cs typeface="Proxima Nova" charset="0"/>
              </a:rPr>
              <a:t/>
            </a:r>
            <a:br>
              <a:rPr lang="en-US" sz="900" dirty="0" smtClean="0">
                <a:latin typeface="Proxima Nova" charset="0"/>
                <a:ea typeface="Proxima Nova" charset="0"/>
                <a:cs typeface="Proxima Nova" charset="0"/>
              </a:rPr>
            </a:br>
            <a:r>
              <a:rPr lang="en-US" sz="900" dirty="0" smtClean="0">
                <a:latin typeface="Proxima Nova" charset="0"/>
                <a:ea typeface="Proxima Nova" charset="0"/>
                <a:cs typeface="Proxima Nova" charset="0"/>
              </a:rPr>
              <a:t>rigorous </a:t>
            </a:r>
            <a:r>
              <a:rPr lang="en-US" sz="900" dirty="0">
                <a:latin typeface="Proxima Nova" charset="0"/>
                <a:ea typeface="Proxima Nova" charset="0"/>
                <a:cs typeface="Proxima Nova" charset="0"/>
              </a:rPr>
              <a:t>deliberation. </a:t>
            </a:r>
          </a:p>
        </p:txBody>
      </p:sp>
      <p:pic>
        <p:nvPicPr>
          <p:cNvPr id="5" name="Picture 4" descr="A group of people sitting at a table&#10;&#10;Description automatically generated">
            <a:extLst>
              <a:ext uri="{FF2B5EF4-FFF2-40B4-BE49-F238E27FC236}">
                <a16:creationId xmlns="" xmlns:a16="http://schemas.microsoft.com/office/drawing/2014/main" id="{09A3EE13-15AF-2D4D-A203-FD2FCE9276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3000" contrast="12000"/>
                    </a14:imgEffect>
                  </a14:imgLayer>
                </a14:imgProps>
              </a:ext>
            </a:extLst>
          </a:blip>
          <a:srcRect l="7560" r="17439"/>
          <a:stretch/>
        </p:blipFill>
        <p:spPr>
          <a:xfrm>
            <a:off x="5772143" y="1599891"/>
            <a:ext cx="1513784" cy="1513785"/>
          </a:xfrm>
          <a:prstGeom prst="rect">
            <a:avLst/>
          </a:prstGeom>
          <a:ln>
            <a:noFill/>
          </a:ln>
          <a:effectLst/>
        </p:spPr>
      </p:pic>
      <p:pic>
        <p:nvPicPr>
          <p:cNvPr id="7" name="Picture 6" descr="A group of people standing in a room&#10;&#10;Description automatically generated">
            <a:extLst>
              <a:ext uri="{FF2B5EF4-FFF2-40B4-BE49-F238E27FC236}">
                <a16:creationId xmlns="" xmlns:a16="http://schemas.microsoft.com/office/drawing/2014/main" id="{B5638166-7D54-1C4C-9D65-C37C00DD414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a14:imgEffect>
                  </a14:imgLayer>
                </a14:imgProps>
              </a:ext>
            </a:extLst>
          </a:blip>
          <a:srcRect l="11979" r="13021"/>
          <a:stretch/>
        </p:blipFill>
        <p:spPr>
          <a:xfrm>
            <a:off x="3883830" y="1871552"/>
            <a:ext cx="1513784" cy="1513785"/>
          </a:xfrm>
          <a:prstGeom prst="rect">
            <a:avLst/>
          </a:prstGeom>
          <a:ln>
            <a:noFill/>
          </a:ln>
          <a:effectLst/>
        </p:spPr>
      </p:pic>
      <p:pic>
        <p:nvPicPr>
          <p:cNvPr id="9" name="Picture 8" descr="A group of people standing in a room&#10;&#10;Description automatically generated">
            <a:extLst>
              <a:ext uri="{FF2B5EF4-FFF2-40B4-BE49-F238E27FC236}">
                <a16:creationId xmlns="" xmlns:a16="http://schemas.microsoft.com/office/drawing/2014/main" id="{F4445F87-51BA-BF49-91BF-B73F08DCD84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2000"/>
                    </a14:imgEffect>
                    <a14:imgEffect>
                      <a14:brightnessContrast bright="11000" contrast="23000"/>
                    </a14:imgEffect>
                  </a14:imgLayer>
                </a14:imgProps>
              </a:ext>
            </a:extLst>
          </a:blip>
          <a:srcRect l="112" r="24888"/>
          <a:stretch/>
        </p:blipFill>
        <p:spPr>
          <a:xfrm>
            <a:off x="4928242" y="215086"/>
            <a:ext cx="1513784" cy="1513785"/>
          </a:xfrm>
          <a:prstGeom prst="rect">
            <a:avLst/>
          </a:prstGeom>
          <a:ln>
            <a:noFill/>
          </a:ln>
          <a:effectLst/>
        </p:spPr>
      </p:pic>
      <p:pic>
        <p:nvPicPr>
          <p:cNvPr id="11" name="Picture 10" descr="A group of people sitting at a table&#10;&#10;Description automatically generated">
            <a:extLst>
              <a:ext uri="{FF2B5EF4-FFF2-40B4-BE49-F238E27FC236}">
                <a16:creationId xmlns="" xmlns:a16="http://schemas.microsoft.com/office/drawing/2014/main" id="{3B528A06-5919-7C46-92E2-BE00A431FAD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7000" contrast="3000"/>
                    </a14:imgEffect>
                  </a14:imgLayer>
                </a14:imgProps>
              </a:ext>
            </a:extLst>
          </a:blip>
          <a:srcRect l="9525" r="15474"/>
          <a:stretch/>
        </p:blipFill>
        <p:spPr>
          <a:xfrm>
            <a:off x="6926642" y="3214569"/>
            <a:ext cx="1513784" cy="1513785"/>
          </a:xfrm>
          <a:prstGeom prst="rect">
            <a:avLst/>
          </a:prstGeom>
          <a:ln>
            <a:noFill/>
          </a:ln>
          <a:effectLst/>
        </p:spPr>
      </p:pic>
      <p:pic>
        <p:nvPicPr>
          <p:cNvPr id="15" name="Picture 14" descr="A group of people standing in a room&#10;&#10;Description automatically generated">
            <a:extLst>
              <a:ext uri="{FF2B5EF4-FFF2-40B4-BE49-F238E27FC236}">
                <a16:creationId xmlns="" xmlns:a16="http://schemas.microsoft.com/office/drawing/2014/main" id="{59C6743E-D475-2544-B048-44B13099BC2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5000" contrast="11000"/>
                    </a14:imgEffect>
                  </a14:imgLayer>
                </a14:imgProps>
              </a:ext>
            </a:extLst>
          </a:blip>
          <a:srcRect l="12500" r="12500"/>
          <a:stretch/>
        </p:blipFill>
        <p:spPr>
          <a:xfrm>
            <a:off x="7155858" y="914973"/>
            <a:ext cx="1513784" cy="1513785"/>
          </a:xfrm>
          <a:prstGeom prst="rect">
            <a:avLst/>
          </a:prstGeom>
          <a:ln>
            <a:noFill/>
          </a:ln>
          <a:effectLst/>
        </p:spPr>
      </p:pic>
      <p:sp>
        <p:nvSpPr>
          <p:cNvPr id="20" name="Freeform 19"/>
          <p:cNvSpPr/>
          <p:nvPr/>
        </p:nvSpPr>
        <p:spPr>
          <a:xfrm>
            <a:off x="4856996" y="365762"/>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096565" y="1062828"/>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835391" y="2030601"/>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849758" y="3380129"/>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 xmlns:a16="http://schemas.microsoft.com/office/drawing/2014/main" id="{466B1F20-BD9A-BD4B-BE82-4C57077BB0C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5000" contrast="11000"/>
                    </a14:imgEffect>
                  </a14:imgLayer>
                </a14:imgProps>
              </a:ext>
            </a:extLst>
          </a:blip>
          <a:srcRect t="12500" b="12500"/>
          <a:stretch/>
        </p:blipFill>
        <p:spPr>
          <a:xfrm>
            <a:off x="4928242" y="3032131"/>
            <a:ext cx="1513784" cy="1513785"/>
          </a:xfrm>
          <a:prstGeom prst="rect">
            <a:avLst/>
          </a:prstGeom>
          <a:ln>
            <a:noFill/>
          </a:ln>
          <a:effectLst/>
        </p:spPr>
      </p:pic>
      <p:sp>
        <p:nvSpPr>
          <p:cNvPr id="25" name="Freeform 24"/>
          <p:cNvSpPr/>
          <p:nvPr/>
        </p:nvSpPr>
        <p:spPr>
          <a:xfrm>
            <a:off x="4864430" y="3190944"/>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 xmlns:a16="http://schemas.microsoft.com/office/drawing/2014/main" id="{0D09BF51-394F-B44D-AD20-9D720125A21F}"/>
              </a:ext>
            </a:extLst>
          </p:cNvPr>
          <p:cNvPicPr>
            <a:picLocks noChangeAspect="1"/>
          </p:cNvPicPr>
          <p:nvPr/>
        </p:nvPicPr>
        <p:blipFill rotWithShape="1">
          <a:blip r:embed="rId16">
            <a:extLst>
              <a:ext uri="{BEBA8EAE-BF5A-486C-A8C5-ECC9F3942E4B}">
                <a14:imgProps xmlns:a14="http://schemas.microsoft.com/office/drawing/2010/main">
                  <a14:imgLayer r:embed="rId17">
                    <a14:imgEffect>
                      <a14:sharpenSoften amount="21000"/>
                    </a14:imgEffect>
                    <a14:imgEffect>
                      <a14:brightnessContrast bright="9000" contrast="26000"/>
                    </a14:imgEffect>
                  </a14:imgLayer>
                </a14:imgProps>
              </a:ext>
            </a:extLst>
          </a:blip>
          <a:srcRect t="24858" b="142"/>
          <a:stretch/>
        </p:blipFill>
        <p:spPr>
          <a:xfrm>
            <a:off x="3012173" y="597849"/>
            <a:ext cx="1513784" cy="1513785"/>
          </a:xfrm>
          <a:prstGeom prst="rect">
            <a:avLst/>
          </a:prstGeom>
          <a:ln>
            <a:noFill/>
          </a:ln>
          <a:effectLst/>
        </p:spPr>
      </p:pic>
      <p:sp>
        <p:nvSpPr>
          <p:cNvPr id="16" name="Freeform 15"/>
          <p:cNvSpPr/>
          <p:nvPr/>
        </p:nvSpPr>
        <p:spPr>
          <a:xfrm>
            <a:off x="2939910" y="737828"/>
            <a:ext cx="1456734" cy="1418896"/>
          </a:xfrm>
          <a:custGeom>
            <a:avLst/>
            <a:gdLst>
              <a:gd name="connsiteX0" fmla="*/ 0 w 1456734"/>
              <a:gd name="connsiteY0" fmla="*/ 0 h 1418896"/>
              <a:gd name="connsiteX1" fmla="*/ 0 w 1456734"/>
              <a:gd name="connsiteY1" fmla="*/ 1418896 h 1418896"/>
              <a:gd name="connsiteX2" fmla="*/ 1456734 w 1456734"/>
              <a:gd name="connsiteY2" fmla="*/ 1418896 h 1418896"/>
              <a:gd name="connsiteX3" fmla="*/ 1456734 w 1456734"/>
              <a:gd name="connsiteY3" fmla="*/ 1418896 h 1418896"/>
            </a:gdLst>
            <a:ahLst/>
            <a:cxnLst>
              <a:cxn ang="0">
                <a:pos x="connsiteX0" y="connsiteY0"/>
              </a:cxn>
              <a:cxn ang="0">
                <a:pos x="connsiteX1" y="connsiteY1"/>
              </a:cxn>
              <a:cxn ang="0">
                <a:pos x="connsiteX2" y="connsiteY2"/>
              </a:cxn>
              <a:cxn ang="0">
                <a:pos x="connsiteX3" y="connsiteY3"/>
              </a:cxn>
            </a:cxnLst>
            <a:rect l="l" t="t" r="r" b="b"/>
            <a:pathLst>
              <a:path w="1456734" h="1418896">
                <a:moveTo>
                  <a:pt x="0" y="0"/>
                </a:moveTo>
                <a:lnTo>
                  <a:pt x="0" y="1418896"/>
                </a:lnTo>
                <a:lnTo>
                  <a:pt x="1456734" y="1418896"/>
                </a:lnTo>
                <a:lnTo>
                  <a:pt x="1456734" y="141889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90898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 y="0"/>
            <a:ext cx="9140612" cy="5143498"/>
          </a:xfrm>
          <a:prstGeom prst="rect">
            <a:avLst/>
          </a:prstGeom>
        </p:spPr>
      </p:pic>
      <p:grpSp>
        <p:nvGrpSpPr>
          <p:cNvPr id="7" name="Group 6"/>
          <p:cNvGrpSpPr/>
          <p:nvPr/>
        </p:nvGrpSpPr>
        <p:grpSpPr>
          <a:xfrm>
            <a:off x="260704" y="203348"/>
            <a:ext cx="2489028" cy="1156772"/>
            <a:chOff x="319486" y="176269"/>
            <a:chExt cx="2588966" cy="1156772"/>
          </a:xfrm>
          <a:solidFill>
            <a:srgbClr val="0033A0"/>
          </a:solidFill>
        </p:grpSpPr>
        <p:sp>
          <p:nvSpPr>
            <p:cNvPr id="5" name="Rounded Rectangle 4"/>
            <p:cNvSpPr/>
            <p:nvPr/>
          </p:nvSpPr>
          <p:spPr>
            <a:xfrm>
              <a:off x="319486" y="176270"/>
              <a:ext cx="2588966" cy="1156771"/>
            </a:xfrm>
            <a:prstGeom prst="roundRect">
              <a:avLst>
                <a:gd name="adj" fmla="val 10456"/>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82880" rtlCol="0" anchor="t" anchorCtr="0"/>
            <a:lstStyle/>
            <a:p>
              <a:pPr>
                <a:spcAft>
                  <a:spcPts val="1200"/>
                </a:spcAft>
              </a:pPr>
              <a:endParaRPr lang="en-US" sz="1000" dirty="0">
                <a:solidFill>
                  <a:srgbClr val="234194"/>
                </a:solidFill>
                <a:latin typeface="Proxima Nova" charset="0"/>
                <a:ea typeface="Proxima Nova" charset="0"/>
                <a:cs typeface="Proxima Nova" charset="0"/>
              </a:endParaRPr>
            </a:p>
          </p:txBody>
        </p:sp>
        <p:sp>
          <p:nvSpPr>
            <p:cNvPr id="6" name="Rounded Rectangle 5"/>
            <p:cNvSpPr/>
            <p:nvPr/>
          </p:nvSpPr>
          <p:spPr>
            <a:xfrm>
              <a:off x="319486" y="176269"/>
              <a:ext cx="2588966" cy="1156771"/>
            </a:xfrm>
            <a:prstGeom prst="roundRect">
              <a:avLst>
                <a:gd name="adj" fmla="val 10456"/>
              </a:avLst>
            </a:prstGeom>
            <a:grp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82880" rtlCol="0" anchor="t" anchorCtr="0"/>
            <a:lstStyle/>
            <a:p>
              <a:pPr>
                <a:lnSpc>
                  <a:spcPct val="110000"/>
                </a:lnSpc>
                <a:spcAft>
                  <a:spcPts val="1200"/>
                </a:spcAft>
              </a:pPr>
              <a:r>
                <a:rPr lang="en-US" sz="960" dirty="0">
                  <a:solidFill>
                    <a:schemeClr val="bg1"/>
                  </a:solidFill>
                  <a:latin typeface="Changa One" charset="0"/>
                  <a:ea typeface="Changa One" charset="0"/>
                  <a:cs typeface="Changa One" charset="0"/>
                </a:rPr>
                <a:t>Our strategic plan is intended to provide a road map </a:t>
              </a:r>
              <a:r>
                <a:rPr lang="en-US" sz="960" dirty="0" smtClean="0">
                  <a:solidFill>
                    <a:schemeClr val="bg1"/>
                  </a:solidFill>
                  <a:latin typeface="Changa One" charset="0"/>
                  <a:ea typeface="Changa One" charset="0"/>
                  <a:cs typeface="Changa One" charset="0"/>
                </a:rPr>
                <a:t>to organizational </a:t>
              </a:r>
              <a:r>
                <a:rPr lang="en-US" sz="960" dirty="0">
                  <a:solidFill>
                    <a:schemeClr val="bg1"/>
                  </a:solidFill>
                  <a:latin typeface="Changa One" charset="0"/>
                  <a:ea typeface="Changa One" charset="0"/>
                  <a:cs typeface="Changa One" charset="0"/>
                </a:rPr>
                <a:t>sustainability so that we are able to continue the work driven by our mission to realize our vision.</a:t>
              </a:r>
            </a:p>
          </p:txBody>
        </p:sp>
      </p:grpSp>
    </p:spTree>
    <p:extLst>
      <p:ext uri="{BB962C8B-B14F-4D97-AF65-F5344CB8AC3E}">
        <p14:creationId xmlns:p14="http://schemas.microsoft.com/office/powerpoint/2010/main" val="245526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 y="0"/>
            <a:ext cx="9140612" cy="5143498"/>
          </a:xfrm>
          <a:prstGeom prst="rect">
            <a:avLst/>
          </a:prstGeom>
        </p:spPr>
      </p:pic>
    </p:spTree>
    <p:extLst>
      <p:ext uri="{BB962C8B-B14F-4D97-AF65-F5344CB8AC3E}">
        <p14:creationId xmlns:p14="http://schemas.microsoft.com/office/powerpoint/2010/main" val="124855592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7"/>
            <a:ext cx="9144000" cy="5143500"/>
          </a:xfrm>
          <a:prstGeom prst="rect">
            <a:avLst/>
          </a:prstGeom>
        </p:spPr>
      </p:pic>
      <p:sp>
        <p:nvSpPr>
          <p:cNvPr id="2" name="TextBox 1"/>
          <p:cNvSpPr txBox="1"/>
          <p:nvPr/>
        </p:nvSpPr>
        <p:spPr>
          <a:xfrm>
            <a:off x="1916347" y="233464"/>
            <a:ext cx="5972785" cy="938719"/>
          </a:xfrm>
          <a:prstGeom prst="rect">
            <a:avLst/>
          </a:prstGeom>
          <a:noFill/>
        </p:spPr>
        <p:txBody>
          <a:bodyPr wrap="square" rtlCol="0">
            <a:spAutoFit/>
          </a:bodyPr>
          <a:lstStyle/>
          <a:p>
            <a:pPr>
              <a:spcAft>
                <a:spcPts val="600"/>
              </a:spcAft>
            </a:pPr>
            <a:r>
              <a:rPr lang="en-US" sz="1800" dirty="0" smtClean="0">
                <a:solidFill>
                  <a:srgbClr val="0033A0"/>
                </a:solidFill>
                <a:latin typeface="Changa One" charset="0"/>
                <a:ea typeface="Changa One" charset="0"/>
                <a:cs typeface="Changa One" charset="0"/>
              </a:rPr>
              <a:t>Develop </a:t>
            </a:r>
            <a:r>
              <a:rPr lang="en-US" sz="1800" dirty="0">
                <a:solidFill>
                  <a:srgbClr val="0033A0"/>
                </a:solidFill>
                <a:latin typeface="Changa One" charset="0"/>
                <a:ea typeface="Changa One" charset="0"/>
                <a:cs typeface="Changa One" charset="0"/>
              </a:rPr>
              <a:t>Leading Approaches to Fight </a:t>
            </a:r>
            <a:r>
              <a:rPr lang="en-US" sz="1800" dirty="0" smtClean="0">
                <a:solidFill>
                  <a:srgbClr val="0033A0"/>
                </a:solidFill>
                <a:latin typeface="Changa One" charset="0"/>
                <a:ea typeface="Changa One" charset="0"/>
                <a:cs typeface="Changa One" charset="0"/>
              </a:rPr>
              <a:t>Social Isolation</a:t>
            </a:r>
          </a:p>
          <a:p>
            <a:pPr>
              <a:spcAft>
                <a:spcPts val="600"/>
              </a:spcAft>
            </a:pPr>
            <a:r>
              <a:rPr lang="en-US" sz="1000" dirty="0">
                <a:latin typeface="Proxima Nova" charset="0"/>
                <a:ea typeface="Proxima Nova" charset="0"/>
                <a:cs typeface="Proxima Nova" charset="0"/>
              </a:rPr>
              <a:t>We are a leader in developing innovative </a:t>
            </a:r>
            <a:r>
              <a:rPr lang="en-US" sz="1000" dirty="0" smtClean="0">
                <a:latin typeface="Proxima Nova" charset="0"/>
                <a:ea typeface="Proxima Nova" charset="0"/>
                <a:cs typeface="Proxima Nova" charset="0"/>
              </a:rPr>
              <a:t>solutions </a:t>
            </a:r>
            <a:r>
              <a:rPr lang="en-US" sz="1000" dirty="0">
                <a:latin typeface="Proxima Nova" charset="0"/>
                <a:ea typeface="Proxima Nova" charset="0"/>
                <a:cs typeface="Proxima Nova" charset="0"/>
              </a:rPr>
              <a:t>to issues facing seniors in our community. </a:t>
            </a:r>
            <a:r>
              <a:rPr lang="en-US" sz="1000" dirty="0" smtClean="0">
                <a:latin typeface="Proxima Nova" charset="0"/>
                <a:ea typeface="Proxima Nova" charset="0"/>
                <a:cs typeface="Proxima Nova" charset="0"/>
              </a:rPr>
              <a:t/>
            </a:r>
            <a:br>
              <a:rPr lang="en-US" sz="1000" dirty="0" smtClean="0">
                <a:latin typeface="Proxima Nova" charset="0"/>
                <a:ea typeface="Proxima Nova" charset="0"/>
                <a:cs typeface="Proxima Nova" charset="0"/>
              </a:rPr>
            </a:br>
            <a:r>
              <a:rPr lang="en-US" sz="1000" dirty="0" smtClean="0">
                <a:latin typeface="Proxima Nova" charset="0"/>
                <a:ea typeface="Proxima Nova" charset="0"/>
                <a:cs typeface="Proxima Nova" charset="0"/>
              </a:rPr>
              <a:t>We </a:t>
            </a:r>
            <a:r>
              <a:rPr lang="en-US" sz="1000" dirty="0">
                <a:latin typeface="Proxima Nova" charset="0"/>
                <a:ea typeface="Proxima Nova" charset="0"/>
                <a:cs typeface="Proxima Nova" charset="0"/>
              </a:rPr>
              <a:t>believe our ability to pilot approaches with measurable impact on reducing social isolation and its detrimental effects has the power to </a:t>
            </a:r>
            <a:r>
              <a:rPr lang="en-US" sz="1000" dirty="0" smtClean="0">
                <a:latin typeface="Proxima Nova" charset="0"/>
                <a:ea typeface="Proxima Nova" charset="0"/>
                <a:cs typeface="Proxima Nova" charset="0"/>
              </a:rPr>
              <a:t>change </a:t>
            </a:r>
            <a:r>
              <a:rPr lang="en-US" sz="1000" dirty="0">
                <a:latin typeface="Proxima Nova" charset="0"/>
                <a:ea typeface="Proxima Nova" charset="0"/>
                <a:cs typeface="Proxima Nova" charset="0"/>
              </a:rPr>
              <a:t>future funding models. </a:t>
            </a:r>
            <a:endParaRPr lang="en-US" dirty="0">
              <a:latin typeface="Proxima Nova" charset="0"/>
              <a:ea typeface="Proxima Nova" charset="0"/>
              <a:cs typeface="Proxima Nova" charset="0"/>
            </a:endParaRPr>
          </a:p>
        </p:txBody>
      </p:sp>
      <p:sp>
        <p:nvSpPr>
          <p:cNvPr id="5" name="TextBox 4"/>
          <p:cNvSpPr txBox="1"/>
          <p:nvPr/>
        </p:nvSpPr>
        <p:spPr>
          <a:xfrm>
            <a:off x="573932"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Congregate Dining Innovation </a:t>
            </a:r>
            <a:endParaRPr lang="en-US" sz="1400" dirty="0" smtClean="0">
              <a:solidFill>
                <a:srgbClr val="0033A0"/>
              </a:solidFill>
              <a:latin typeface="Changa One" charset="0"/>
              <a:ea typeface="Changa One" charset="0"/>
              <a:cs typeface="Changa One" charset="0"/>
            </a:endParaRPr>
          </a:p>
          <a:p>
            <a:pPr>
              <a:spcAft>
                <a:spcPts val="600"/>
              </a:spcAft>
            </a:pPr>
            <a:r>
              <a:rPr lang="en-US" sz="1000" dirty="0" smtClean="0">
                <a:solidFill>
                  <a:srgbClr val="000000"/>
                </a:solidFill>
                <a:latin typeface="Proxima Nova" charset="0"/>
                <a:ea typeface="Proxima Nova" charset="0"/>
                <a:cs typeface="Proxima Nova" charset="0"/>
              </a:rPr>
              <a:t>Experiment </a:t>
            </a:r>
            <a:r>
              <a:rPr lang="en-US" sz="1000" dirty="0">
                <a:solidFill>
                  <a:srgbClr val="000000"/>
                </a:solidFill>
                <a:latin typeface="Proxima Nova" charset="0"/>
                <a:ea typeface="Proxima Nova" charset="0"/>
                <a:cs typeface="Proxima Nova" charset="0"/>
              </a:rPr>
              <a:t>with a mix of congregate dining models as funding priorities evolve. Pursue data-driven replication plan for </a:t>
            </a:r>
            <a:r>
              <a:rPr lang="en-US" sz="1000" dirty="0" smtClean="0">
                <a:solidFill>
                  <a:srgbClr val="000000"/>
                </a:solidFill>
                <a:latin typeface="Proxima Nova" charset="0"/>
                <a:ea typeface="Proxima Nova" charset="0"/>
                <a:cs typeface="Proxima Nova" charset="0"/>
              </a:rPr>
              <a:t/>
            </a:r>
            <a:br>
              <a:rPr lang="en-US" sz="1000" dirty="0" smtClean="0">
                <a:solidFill>
                  <a:srgbClr val="000000"/>
                </a:solidFill>
                <a:latin typeface="Proxima Nova" charset="0"/>
                <a:ea typeface="Proxima Nova" charset="0"/>
                <a:cs typeface="Proxima Nova" charset="0"/>
              </a:rPr>
            </a:br>
            <a:r>
              <a:rPr lang="en-US" sz="1000" dirty="0" smtClean="0">
                <a:solidFill>
                  <a:srgbClr val="000000"/>
                </a:solidFill>
                <a:latin typeface="Proxima Nova" charset="0"/>
                <a:ea typeface="Proxima Nova" charset="0"/>
                <a:cs typeface="Proxima Nova" charset="0"/>
              </a:rPr>
              <a:t>The </a:t>
            </a:r>
            <a:r>
              <a:rPr lang="en-US" sz="1000" dirty="0">
                <a:solidFill>
                  <a:srgbClr val="000000"/>
                </a:solidFill>
                <a:latin typeface="Proxima Nova" charset="0"/>
                <a:ea typeface="Proxima Nova" charset="0"/>
                <a:cs typeface="Proxima Nova" charset="0"/>
              </a:rPr>
              <a:t>Diner</a:t>
            </a:r>
            <a:r>
              <a:rPr lang="en-US" sz="1000" dirty="0" smtClean="0">
                <a:solidFill>
                  <a:srgbClr val="000000"/>
                </a:solidFill>
                <a:latin typeface="Proxima Nova" charset="0"/>
                <a:ea typeface="Proxima Nova" charset="0"/>
                <a:cs typeface="Proxima Nova" charset="0"/>
              </a:rPr>
              <a:t>.</a:t>
            </a:r>
            <a:endParaRPr lang="en-US" sz="1000" dirty="0">
              <a:solidFill>
                <a:srgbClr val="000000"/>
              </a:solidFill>
              <a:latin typeface="Proxima Nova" charset="0"/>
              <a:ea typeface="Proxima Nova" charset="0"/>
              <a:cs typeface="Proxima Nova" charset="0"/>
            </a:endParaRPr>
          </a:p>
        </p:txBody>
      </p:sp>
      <p:sp>
        <p:nvSpPr>
          <p:cNvPr id="7" name="TextBox 6"/>
          <p:cNvSpPr txBox="1"/>
          <p:nvPr/>
        </p:nvSpPr>
        <p:spPr>
          <a:xfrm>
            <a:off x="2616741"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Participant Connect Program </a:t>
            </a:r>
          </a:p>
          <a:p>
            <a:pPr>
              <a:spcAft>
                <a:spcPts val="900"/>
              </a:spcAft>
            </a:pPr>
            <a:r>
              <a:rPr lang="en-US" sz="1000" dirty="0" smtClean="0">
                <a:solidFill>
                  <a:srgbClr val="000000"/>
                </a:solidFill>
                <a:latin typeface="Proxima Nova" charset="0"/>
                <a:ea typeface="Proxima Nova" charset="0"/>
                <a:cs typeface="Proxima Nova" charset="0"/>
              </a:rPr>
              <a:t>Establish </a:t>
            </a:r>
            <a:r>
              <a:rPr lang="en-US" sz="1000" dirty="0">
                <a:solidFill>
                  <a:srgbClr val="000000"/>
                </a:solidFill>
                <a:latin typeface="Proxima Nova" charset="0"/>
                <a:ea typeface="Proxima Nova" charset="0"/>
                <a:cs typeface="Proxima Nova" charset="0"/>
              </a:rPr>
              <a:t>low and high tech peer-to-peer connection programs for homebound participants. </a:t>
            </a:r>
          </a:p>
        </p:txBody>
      </p:sp>
      <p:sp>
        <p:nvSpPr>
          <p:cNvPr id="8" name="TextBox 7"/>
          <p:cNvSpPr txBox="1"/>
          <p:nvPr/>
        </p:nvSpPr>
        <p:spPr>
          <a:xfrm>
            <a:off x="4649821" y="1819071"/>
            <a:ext cx="1857983" cy="2091448"/>
          </a:xfrm>
          <a:prstGeom prst="rect">
            <a:avLst/>
          </a:prstGeom>
          <a:noFill/>
        </p:spPr>
        <p:txBody>
          <a:bodyPr wrap="square" lIns="182880" tIns="137160" rIns="182880" bIns="182880" rtlCol="0">
            <a:noAutofit/>
          </a:bodyPr>
          <a:lstStyle/>
          <a:p>
            <a:pPr>
              <a:spcAft>
                <a:spcPts val="900"/>
              </a:spcAft>
            </a:pPr>
            <a:r>
              <a:rPr lang="en-US" sz="1400" dirty="0" smtClean="0">
                <a:solidFill>
                  <a:srgbClr val="0033A0"/>
                </a:solidFill>
                <a:latin typeface="Changa One" charset="0"/>
                <a:ea typeface="Changa One" charset="0"/>
                <a:cs typeface="Changa One" charset="0"/>
              </a:rPr>
              <a:t>Intergenerational </a:t>
            </a:r>
            <a:r>
              <a:rPr lang="en-US" sz="1400" dirty="0">
                <a:solidFill>
                  <a:srgbClr val="0033A0"/>
                </a:solidFill>
                <a:latin typeface="Changa One" charset="0"/>
                <a:ea typeface="Changa One" charset="0"/>
                <a:cs typeface="Changa One" charset="0"/>
              </a:rPr>
              <a:t>Visiting Program </a:t>
            </a:r>
          </a:p>
          <a:p>
            <a:pPr>
              <a:spcAft>
                <a:spcPts val="900"/>
              </a:spcAft>
            </a:pPr>
            <a:r>
              <a:rPr lang="en-US" sz="1000" dirty="0" smtClean="0">
                <a:solidFill>
                  <a:srgbClr val="000000"/>
                </a:solidFill>
                <a:latin typeface="Proxima Nova" charset="0"/>
                <a:ea typeface="Proxima Nova" charset="0"/>
                <a:cs typeface="Proxima Nova" charset="0"/>
              </a:rPr>
              <a:t>Create </a:t>
            </a:r>
            <a:r>
              <a:rPr lang="en-US" sz="1000" dirty="0">
                <a:solidFill>
                  <a:srgbClr val="000000"/>
                </a:solidFill>
                <a:latin typeface="Proxima Nova" charset="0"/>
                <a:ea typeface="Proxima Nova" charset="0"/>
                <a:cs typeface="Proxima Nova" charset="0"/>
              </a:rPr>
              <a:t>opportunities for intergenerational visiting programs through family and community </a:t>
            </a:r>
            <a:r>
              <a:rPr lang="en-US" sz="1000" dirty="0" smtClean="0">
                <a:solidFill>
                  <a:srgbClr val="000000"/>
                </a:solidFill>
                <a:latin typeface="Proxima Nova" charset="0"/>
                <a:ea typeface="Proxima Nova" charset="0"/>
                <a:cs typeface="Proxima Nova" charset="0"/>
              </a:rPr>
              <a:t>partners.</a:t>
            </a:r>
            <a:endParaRPr lang="en-US" sz="1000" dirty="0">
              <a:solidFill>
                <a:srgbClr val="000000"/>
              </a:solidFill>
              <a:latin typeface="Proxima Nova" charset="0"/>
              <a:ea typeface="Proxima Nova" charset="0"/>
              <a:cs typeface="Proxima Nova" charset="0"/>
            </a:endParaRPr>
          </a:p>
        </p:txBody>
      </p:sp>
      <p:sp>
        <p:nvSpPr>
          <p:cNvPr id="9" name="TextBox 8"/>
          <p:cNvSpPr txBox="1"/>
          <p:nvPr/>
        </p:nvSpPr>
        <p:spPr>
          <a:xfrm>
            <a:off x="6692630"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Home Services Experiments </a:t>
            </a:r>
            <a:endParaRPr lang="en-US" sz="1400" dirty="0" smtClean="0">
              <a:solidFill>
                <a:srgbClr val="0033A0"/>
              </a:solidFill>
              <a:latin typeface="Changa One" charset="0"/>
              <a:ea typeface="Changa One" charset="0"/>
              <a:cs typeface="Changa One" charset="0"/>
            </a:endParaRPr>
          </a:p>
          <a:p>
            <a:pPr>
              <a:spcAft>
                <a:spcPts val="900"/>
              </a:spcAft>
            </a:pPr>
            <a:r>
              <a:rPr lang="en-US" sz="1000" dirty="0">
                <a:solidFill>
                  <a:srgbClr val="000000"/>
                </a:solidFill>
                <a:latin typeface="Proxima Nova" charset="0"/>
                <a:ea typeface="Proxima Nova" charset="0"/>
                <a:cs typeface="Proxima Nova" charset="0"/>
              </a:rPr>
              <a:t>Experiment in pet care, home repair, or other opportunities for financially self-sustaining services that bring increased opportunities for social interactions</a:t>
            </a:r>
            <a:r>
              <a:rPr lang="en-US" sz="1000" dirty="0" smtClean="0">
                <a:solidFill>
                  <a:srgbClr val="000000"/>
                </a:solidFill>
                <a:latin typeface="Proxima Nova" charset="0"/>
                <a:ea typeface="Proxima Nova" charset="0"/>
                <a:cs typeface="Proxima Nova" charset="0"/>
              </a:rPr>
              <a:t>.</a:t>
            </a:r>
            <a:endParaRPr lang="en-US" sz="1000" dirty="0">
              <a:solidFill>
                <a:srgbClr val="000000"/>
              </a:solidFill>
              <a:latin typeface="Proxima Nova" charset="0"/>
              <a:ea typeface="Proxima Nova" charset="0"/>
              <a:cs typeface="Proxima Nova" charset="0"/>
            </a:endParaRPr>
          </a:p>
        </p:txBody>
      </p:sp>
    </p:spTree>
    <p:extLst>
      <p:ext uri="{BB962C8B-B14F-4D97-AF65-F5344CB8AC3E}">
        <p14:creationId xmlns:p14="http://schemas.microsoft.com/office/powerpoint/2010/main" val="528867754"/>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
            <a:ext cx="9144000" cy="5142428"/>
          </a:xfrm>
          <a:prstGeom prst="rect">
            <a:avLst/>
          </a:prstGeom>
        </p:spPr>
      </p:pic>
      <p:sp>
        <p:nvSpPr>
          <p:cNvPr id="3" name="TextBox 2"/>
          <p:cNvSpPr txBox="1"/>
          <p:nvPr/>
        </p:nvSpPr>
        <p:spPr>
          <a:xfrm>
            <a:off x="1916348" y="233464"/>
            <a:ext cx="6001967" cy="846386"/>
          </a:xfrm>
          <a:prstGeom prst="rect">
            <a:avLst/>
          </a:prstGeom>
          <a:noFill/>
        </p:spPr>
        <p:txBody>
          <a:bodyPr wrap="square" rtlCol="0">
            <a:spAutoFit/>
          </a:bodyPr>
          <a:lstStyle/>
          <a:p>
            <a:pPr>
              <a:spcAft>
                <a:spcPts val="600"/>
              </a:spcAft>
            </a:pPr>
            <a:r>
              <a:rPr lang="en-US" sz="2400" dirty="0">
                <a:solidFill>
                  <a:srgbClr val="0033A0"/>
                </a:solidFill>
                <a:latin typeface="Changa One" charset="0"/>
                <a:ea typeface="Changa One" charset="0"/>
                <a:cs typeface="Changa One" charset="0"/>
              </a:rPr>
              <a:t>Modernize the Menu</a:t>
            </a:r>
          </a:p>
          <a:p>
            <a:pPr>
              <a:spcAft>
                <a:spcPts val="600"/>
              </a:spcAft>
            </a:pPr>
            <a:r>
              <a:rPr lang="en-US" sz="1000" dirty="0">
                <a:latin typeface="Proxima Nova" charset="0"/>
                <a:ea typeface="Proxima Nova" charset="0"/>
                <a:cs typeface="Proxima Nova" charset="0"/>
              </a:rPr>
              <a:t>Food is at the heart of what we do and we will continue to enhance our menu to meet the changing demographics and needs of seniors, including adding variety and flavor profiles. </a:t>
            </a:r>
            <a:endParaRPr lang="en-US" dirty="0">
              <a:latin typeface="Proxima Nova" charset="0"/>
              <a:ea typeface="Proxima Nova" charset="0"/>
              <a:cs typeface="Proxima Nova" charset="0"/>
            </a:endParaRPr>
          </a:p>
        </p:txBody>
      </p:sp>
      <p:sp>
        <p:nvSpPr>
          <p:cNvPr id="7" name="TextBox 6"/>
          <p:cNvSpPr txBox="1"/>
          <p:nvPr/>
        </p:nvSpPr>
        <p:spPr>
          <a:xfrm>
            <a:off x="1605063" y="1819071"/>
            <a:ext cx="1857983" cy="2091448"/>
          </a:xfrm>
          <a:prstGeom prst="rect">
            <a:avLst/>
          </a:prstGeom>
          <a:noFill/>
        </p:spPr>
        <p:txBody>
          <a:bodyPr wrap="square" lIns="182880" tIns="137160" rIns="182880" bIns="182880" rtlCol="0">
            <a:noAutofit/>
          </a:bodyPr>
          <a:lstStyle/>
          <a:p>
            <a:pPr>
              <a:spcAft>
                <a:spcPts val="900"/>
              </a:spcAft>
            </a:pPr>
            <a:r>
              <a:rPr lang="en-US" sz="1400" dirty="0" smtClean="0">
                <a:solidFill>
                  <a:srgbClr val="0033A0"/>
                </a:solidFill>
                <a:latin typeface="Changa One" charset="0"/>
                <a:ea typeface="Changa One" charset="0"/>
                <a:cs typeface="Changa One" charset="0"/>
              </a:rPr>
              <a:t>7 </a:t>
            </a:r>
            <a:r>
              <a:rPr lang="en-US" sz="1400" dirty="0">
                <a:solidFill>
                  <a:srgbClr val="0033A0"/>
                </a:solidFill>
                <a:latin typeface="Changa One" charset="0"/>
                <a:ea typeface="Changa One" charset="0"/>
                <a:cs typeface="Changa One" charset="0"/>
              </a:rPr>
              <a:t>day menu</a:t>
            </a:r>
            <a:endParaRPr lang="en-US" sz="1400" dirty="0" smtClean="0">
              <a:solidFill>
                <a:srgbClr val="0033A0"/>
              </a:solidFill>
              <a:latin typeface="Changa One" charset="0"/>
              <a:ea typeface="Changa One" charset="0"/>
              <a:cs typeface="Changa One" charset="0"/>
            </a:endParaRPr>
          </a:p>
          <a:p>
            <a:pPr>
              <a:spcAft>
                <a:spcPts val="600"/>
              </a:spcAft>
            </a:pPr>
            <a:r>
              <a:rPr lang="en-US" sz="1000" dirty="0" smtClean="0">
                <a:solidFill>
                  <a:srgbClr val="000000"/>
                </a:solidFill>
                <a:latin typeface="Proxima Nova" charset="0"/>
                <a:ea typeface="Proxima Nova" charset="0"/>
                <a:cs typeface="Proxima Nova" charset="0"/>
              </a:rPr>
              <a:t>Increase </a:t>
            </a:r>
            <a:r>
              <a:rPr lang="en-US" sz="1000" dirty="0">
                <a:solidFill>
                  <a:srgbClr val="000000"/>
                </a:solidFill>
                <a:latin typeface="Proxima Nova" charset="0"/>
                <a:ea typeface="Proxima Nova" charset="0"/>
                <a:cs typeface="Proxima Nova" charset="0"/>
              </a:rPr>
              <a:t>the menu from </a:t>
            </a:r>
            <a:r>
              <a:rPr lang="en-US" sz="1000" dirty="0" smtClean="0">
                <a:solidFill>
                  <a:srgbClr val="000000"/>
                </a:solidFill>
                <a:latin typeface="Proxima Nova" charset="0"/>
                <a:ea typeface="Proxima Nova" charset="0"/>
                <a:cs typeface="Proxima Nova" charset="0"/>
              </a:rPr>
              <a:t/>
            </a:r>
            <a:br>
              <a:rPr lang="en-US" sz="1000" dirty="0" smtClean="0">
                <a:solidFill>
                  <a:srgbClr val="000000"/>
                </a:solidFill>
                <a:latin typeface="Proxima Nova" charset="0"/>
                <a:ea typeface="Proxima Nova" charset="0"/>
                <a:cs typeface="Proxima Nova" charset="0"/>
              </a:rPr>
            </a:br>
            <a:r>
              <a:rPr lang="en-US" sz="1000" dirty="0" smtClean="0">
                <a:solidFill>
                  <a:srgbClr val="000000"/>
                </a:solidFill>
                <a:latin typeface="Proxima Nova" charset="0"/>
                <a:ea typeface="Proxima Nova" charset="0"/>
                <a:cs typeface="Proxima Nova" charset="0"/>
              </a:rPr>
              <a:t>5 </a:t>
            </a:r>
            <a:r>
              <a:rPr lang="en-US" sz="1000" dirty="0">
                <a:solidFill>
                  <a:srgbClr val="000000"/>
                </a:solidFill>
                <a:latin typeface="Proxima Nova" charset="0"/>
                <a:ea typeface="Proxima Nova" charset="0"/>
                <a:cs typeface="Proxima Nova" charset="0"/>
              </a:rPr>
              <a:t>to 7 days of </a:t>
            </a:r>
            <a:r>
              <a:rPr lang="en-US" sz="1000" dirty="0" smtClean="0">
                <a:solidFill>
                  <a:srgbClr val="000000"/>
                </a:solidFill>
                <a:latin typeface="Proxima Nova" charset="0"/>
                <a:ea typeface="Proxima Nova" charset="0"/>
                <a:cs typeface="Proxima Nova" charset="0"/>
              </a:rPr>
              <a:t>meals.</a:t>
            </a:r>
            <a:endParaRPr lang="en-US" sz="1000" dirty="0">
              <a:solidFill>
                <a:srgbClr val="000000"/>
              </a:solidFill>
              <a:latin typeface="Proxima Nova" charset="0"/>
              <a:ea typeface="Proxima Nova" charset="0"/>
              <a:cs typeface="Proxima Nova" charset="0"/>
            </a:endParaRPr>
          </a:p>
        </p:txBody>
      </p:sp>
      <p:sp>
        <p:nvSpPr>
          <p:cNvPr id="8" name="TextBox 7"/>
          <p:cNvSpPr txBox="1"/>
          <p:nvPr/>
        </p:nvSpPr>
        <p:spPr>
          <a:xfrm>
            <a:off x="3647872" y="1819071"/>
            <a:ext cx="1857983" cy="2091448"/>
          </a:xfrm>
          <a:prstGeom prst="rect">
            <a:avLst/>
          </a:prstGeom>
          <a:noFill/>
        </p:spPr>
        <p:txBody>
          <a:bodyPr wrap="square" lIns="182880" tIns="137160" rIns="137160" bIns="182880" rtlCol="0">
            <a:noAutofit/>
          </a:bodyPr>
          <a:lstStyle/>
          <a:p>
            <a:pPr>
              <a:spcAft>
                <a:spcPts val="900"/>
              </a:spcAft>
            </a:pPr>
            <a:r>
              <a:rPr lang="en-US" sz="1400" dirty="0">
                <a:solidFill>
                  <a:srgbClr val="0033A0"/>
                </a:solidFill>
                <a:latin typeface="Changa One" charset="0"/>
                <a:ea typeface="Changa One" charset="0"/>
                <a:cs typeface="Changa One" charset="0"/>
              </a:rPr>
              <a:t>Quarterly S</a:t>
            </a:r>
            <a:r>
              <a:rPr lang="en-US" sz="1400" dirty="0" smtClean="0">
                <a:solidFill>
                  <a:srgbClr val="0033A0"/>
                </a:solidFill>
                <a:latin typeface="Changa One" charset="0"/>
                <a:ea typeface="Changa One" charset="0"/>
                <a:cs typeface="Changa One" charset="0"/>
              </a:rPr>
              <a:t>easonal Rotation </a:t>
            </a:r>
          </a:p>
          <a:p>
            <a:pPr>
              <a:spcAft>
                <a:spcPts val="900"/>
              </a:spcAft>
            </a:pPr>
            <a:r>
              <a:rPr lang="en-US" sz="1000" dirty="0">
                <a:solidFill>
                  <a:srgbClr val="000000"/>
                </a:solidFill>
                <a:latin typeface="Proxima Nova" charset="0"/>
                <a:ea typeface="Proxima Nova" charset="0"/>
                <a:cs typeface="Proxima Nova" charset="0"/>
              </a:rPr>
              <a:t>Establish a 7 week </a:t>
            </a:r>
            <a:r>
              <a:rPr lang="en-US" sz="1000" dirty="0" smtClean="0">
                <a:solidFill>
                  <a:srgbClr val="000000"/>
                </a:solidFill>
                <a:latin typeface="Proxima Nova" charset="0"/>
                <a:ea typeface="Proxima Nova" charset="0"/>
                <a:cs typeface="Proxima Nova" charset="0"/>
              </a:rPr>
              <a:t/>
            </a:r>
            <a:br>
              <a:rPr lang="en-US" sz="1000" dirty="0" smtClean="0">
                <a:solidFill>
                  <a:srgbClr val="000000"/>
                </a:solidFill>
                <a:latin typeface="Proxima Nova" charset="0"/>
                <a:ea typeface="Proxima Nova" charset="0"/>
                <a:cs typeface="Proxima Nova" charset="0"/>
              </a:rPr>
            </a:br>
            <a:r>
              <a:rPr lang="en-US" sz="1000" dirty="0" smtClean="0">
                <a:solidFill>
                  <a:srgbClr val="000000"/>
                </a:solidFill>
                <a:latin typeface="Proxima Nova" charset="0"/>
                <a:ea typeface="Proxima Nova" charset="0"/>
                <a:cs typeface="Proxima Nova" charset="0"/>
              </a:rPr>
              <a:t>cycle </a:t>
            </a:r>
            <a:r>
              <a:rPr lang="en-US" sz="1000" dirty="0">
                <a:solidFill>
                  <a:srgbClr val="000000"/>
                </a:solidFill>
                <a:latin typeface="Proxima Nova" charset="0"/>
                <a:ea typeface="Proxima Nova" charset="0"/>
                <a:cs typeface="Proxima Nova" charset="0"/>
              </a:rPr>
              <a:t>with quarterly seasonal rotation to bring in greater </a:t>
            </a:r>
            <a:r>
              <a:rPr lang="en-US" sz="1000" dirty="0" smtClean="0">
                <a:solidFill>
                  <a:srgbClr val="000000"/>
                </a:solidFill>
                <a:latin typeface="Proxima Nova" charset="0"/>
                <a:ea typeface="Proxima Nova" charset="0"/>
                <a:cs typeface="Proxima Nova" charset="0"/>
              </a:rPr>
              <a:t>variety.</a:t>
            </a:r>
            <a:endParaRPr lang="en-US" sz="1000" dirty="0">
              <a:solidFill>
                <a:srgbClr val="000000"/>
              </a:solidFill>
              <a:latin typeface="Proxima Nova" charset="0"/>
              <a:ea typeface="Proxima Nova" charset="0"/>
              <a:cs typeface="Proxima Nova" charset="0"/>
            </a:endParaRPr>
          </a:p>
        </p:txBody>
      </p:sp>
      <p:sp>
        <p:nvSpPr>
          <p:cNvPr id="9" name="TextBox 8"/>
          <p:cNvSpPr txBox="1"/>
          <p:nvPr/>
        </p:nvSpPr>
        <p:spPr>
          <a:xfrm>
            <a:off x="5680952" y="1819071"/>
            <a:ext cx="1857983" cy="2091448"/>
          </a:xfrm>
          <a:prstGeom prst="rect">
            <a:avLst/>
          </a:prstGeom>
          <a:noFill/>
        </p:spPr>
        <p:txBody>
          <a:bodyPr wrap="square" lIns="182880" tIns="137160" rIns="91440" bIns="182880" rtlCol="0">
            <a:noAutofit/>
          </a:bodyPr>
          <a:lstStyle/>
          <a:p>
            <a:pPr>
              <a:spcAft>
                <a:spcPts val="900"/>
              </a:spcAft>
            </a:pPr>
            <a:r>
              <a:rPr lang="en-US" sz="1400" dirty="0">
                <a:solidFill>
                  <a:srgbClr val="0033A0"/>
                </a:solidFill>
                <a:latin typeface="Changa One" charset="0"/>
                <a:ea typeface="Changa One" charset="0"/>
                <a:cs typeface="Changa One" charset="0"/>
              </a:rPr>
              <a:t>Soup and Sandwich</a:t>
            </a:r>
            <a:endParaRPr lang="en-US" sz="1400" dirty="0" smtClean="0">
              <a:solidFill>
                <a:srgbClr val="0033A0"/>
              </a:solidFill>
              <a:latin typeface="Changa One" charset="0"/>
              <a:ea typeface="Changa One" charset="0"/>
              <a:cs typeface="Changa One" charset="0"/>
            </a:endParaRPr>
          </a:p>
          <a:p>
            <a:pPr>
              <a:spcAft>
                <a:spcPts val="900"/>
              </a:spcAft>
            </a:pPr>
            <a:r>
              <a:rPr lang="en-US" sz="1000" dirty="0" smtClean="0">
                <a:solidFill>
                  <a:srgbClr val="000000"/>
                </a:solidFill>
                <a:latin typeface="Proxima Nova" charset="0"/>
                <a:ea typeface="Proxima Nova" charset="0"/>
                <a:cs typeface="Proxima Nova" charset="0"/>
              </a:rPr>
              <a:t>Create the capability for effective soup and sandwich packing. Introduce soups and sandwiches to the menu to provide more options that meet diverse flavor preferences of participants.</a:t>
            </a:r>
            <a:endParaRPr lang="en-US" sz="1000" dirty="0">
              <a:solidFill>
                <a:srgbClr val="000000"/>
              </a:solidFill>
              <a:latin typeface="Proxima Nova" charset="0"/>
              <a:ea typeface="Proxima Nova" charset="0"/>
              <a:cs typeface="Proxima Nova" charset="0"/>
            </a:endParaRPr>
          </a:p>
        </p:txBody>
      </p:sp>
    </p:spTree>
    <p:extLst>
      <p:ext uri="{BB962C8B-B14F-4D97-AF65-F5344CB8AC3E}">
        <p14:creationId xmlns:p14="http://schemas.microsoft.com/office/powerpoint/2010/main" val="2006927490"/>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6"/>
            <a:ext cx="9143998" cy="5142427"/>
          </a:xfrm>
          <a:prstGeom prst="rect">
            <a:avLst/>
          </a:prstGeom>
        </p:spPr>
      </p:pic>
      <p:sp>
        <p:nvSpPr>
          <p:cNvPr id="5" name="TextBox 4"/>
          <p:cNvSpPr txBox="1"/>
          <p:nvPr/>
        </p:nvSpPr>
        <p:spPr>
          <a:xfrm>
            <a:off x="1605063"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Reach Insular Communities </a:t>
            </a:r>
            <a:endParaRPr lang="en-US" sz="1400" dirty="0" smtClean="0">
              <a:solidFill>
                <a:srgbClr val="0033A0"/>
              </a:solidFill>
              <a:latin typeface="Changa One" charset="0"/>
              <a:ea typeface="Changa One" charset="0"/>
              <a:cs typeface="Changa One" charset="0"/>
            </a:endParaRPr>
          </a:p>
          <a:p>
            <a:pPr>
              <a:spcAft>
                <a:spcPts val="900"/>
              </a:spcAft>
            </a:pPr>
            <a:r>
              <a:rPr lang="en-US" sz="1000" dirty="0">
                <a:solidFill>
                  <a:srgbClr val="000000"/>
                </a:solidFill>
                <a:latin typeface="Proxima Nova" charset="0"/>
                <a:ea typeface="Proxima Nova" charset="0"/>
                <a:cs typeface="Proxima Nova" charset="0"/>
              </a:rPr>
              <a:t>Increase home </a:t>
            </a:r>
            <a:r>
              <a:rPr lang="en-US" sz="1000" dirty="0" smtClean="0">
                <a:solidFill>
                  <a:srgbClr val="000000"/>
                </a:solidFill>
                <a:latin typeface="Proxima Nova" charset="0"/>
                <a:ea typeface="Proxima Nova" charset="0"/>
                <a:cs typeface="Proxima Nova" charset="0"/>
              </a:rPr>
              <a:t/>
            </a:r>
            <a:br>
              <a:rPr lang="en-US" sz="1000" dirty="0" smtClean="0">
                <a:solidFill>
                  <a:srgbClr val="000000"/>
                </a:solidFill>
                <a:latin typeface="Proxima Nova" charset="0"/>
                <a:ea typeface="Proxima Nova" charset="0"/>
                <a:cs typeface="Proxima Nova" charset="0"/>
              </a:rPr>
            </a:br>
            <a:r>
              <a:rPr lang="en-US" sz="1000" dirty="0" smtClean="0">
                <a:solidFill>
                  <a:srgbClr val="000000"/>
                </a:solidFill>
                <a:latin typeface="Proxima Nova" charset="0"/>
                <a:ea typeface="Proxima Nova" charset="0"/>
                <a:cs typeface="Proxima Nova" charset="0"/>
              </a:rPr>
              <a:t>delivery </a:t>
            </a:r>
            <a:r>
              <a:rPr lang="en-US" sz="1000" dirty="0">
                <a:solidFill>
                  <a:srgbClr val="000000"/>
                </a:solidFill>
                <a:latin typeface="Proxima Nova" charset="0"/>
                <a:ea typeface="Proxima Nova" charset="0"/>
                <a:cs typeface="Proxima Nova" charset="0"/>
              </a:rPr>
              <a:t>service to socially/culturally </a:t>
            </a:r>
            <a:r>
              <a:rPr lang="en-US" sz="1000" dirty="0" smtClean="0">
                <a:solidFill>
                  <a:srgbClr val="000000"/>
                </a:solidFill>
                <a:latin typeface="Proxima Nova" charset="0"/>
                <a:ea typeface="Proxima Nova" charset="0"/>
                <a:cs typeface="Proxima Nova" charset="0"/>
              </a:rPr>
              <a:t>insular </a:t>
            </a:r>
            <a:r>
              <a:rPr lang="en-US" sz="1000" dirty="0">
                <a:solidFill>
                  <a:srgbClr val="000000"/>
                </a:solidFill>
                <a:latin typeface="Proxima Nova" charset="0"/>
                <a:ea typeface="Proxima Nova" charset="0"/>
                <a:cs typeface="Proxima Nova" charset="0"/>
              </a:rPr>
              <a:t>communities, beginning with a needs assessment.</a:t>
            </a:r>
          </a:p>
        </p:txBody>
      </p:sp>
      <p:sp>
        <p:nvSpPr>
          <p:cNvPr id="6" name="TextBox 5"/>
          <p:cNvSpPr txBox="1"/>
          <p:nvPr/>
        </p:nvSpPr>
        <p:spPr>
          <a:xfrm>
            <a:off x="3647872" y="1819071"/>
            <a:ext cx="1857983" cy="2091448"/>
          </a:xfrm>
          <a:prstGeom prst="rect">
            <a:avLst/>
          </a:prstGeom>
          <a:noFill/>
        </p:spPr>
        <p:txBody>
          <a:bodyPr wrap="square" lIns="182880" tIns="137160" rIns="137160" bIns="182880" rtlCol="0">
            <a:noAutofit/>
          </a:bodyPr>
          <a:lstStyle/>
          <a:p>
            <a:pPr>
              <a:spcAft>
                <a:spcPts val="900"/>
              </a:spcAft>
            </a:pPr>
            <a:r>
              <a:rPr lang="en-US" sz="1400" dirty="0">
                <a:solidFill>
                  <a:srgbClr val="0033A0"/>
                </a:solidFill>
                <a:latin typeface="Changa One" charset="0"/>
                <a:ea typeface="Changa One" charset="0"/>
                <a:cs typeface="Changa One" charset="0"/>
              </a:rPr>
              <a:t>Inclusive Service Model </a:t>
            </a:r>
            <a:endParaRPr lang="en-US" sz="1400" dirty="0" smtClean="0">
              <a:solidFill>
                <a:srgbClr val="0033A0"/>
              </a:solidFill>
              <a:latin typeface="Changa One" charset="0"/>
              <a:ea typeface="Changa One" charset="0"/>
              <a:cs typeface="Changa One" charset="0"/>
            </a:endParaRPr>
          </a:p>
          <a:p>
            <a:pPr>
              <a:spcAft>
                <a:spcPts val="900"/>
              </a:spcAft>
            </a:pPr>
            <a:r>
              <a:rPr lang="en-US" sz="1000" dirty="0">
                <a:solidFill>
                  <a:srgbClr val="000000"/>
                </a:solidFill>
                <a:latin typeface="Proxima Nova" charset="0"/>
                <a:ea typeface="Proxima Nova" charset="0"/>
                <a:cs typeface="Proxima Nova" charset="0"/>
              </a:rPr>
              <a:t>Establish alternative service models that </a:t>
            </a:r>
            <a:r>
              <a:rPr lang="en-US" sz="1000" dirty="0" smtClean="0">
                <a:solidFill>
                  <a:srgbClr val="000000"/>
                </a:solidFill>
                <a:latin typeface="Proxima Nova" charset="0"/>
                <a:ea typeface="Proxima Nova" charset="0"/>
                <a:cs typeface="Proxima Nova" charset="0"/>
              </a:rPr>
              <a:t/>
            </a:r>
            <a:br>
              <a:rPr lang="en-US" sz="1000" dirty="0" smtClean="0">
                <a:solidFill>
                  <a:srgbClr val="000000"/>
                </a:solidFill>
                <a:latin typeface="Proxima Nova" charset="0"/>
                <a:ea typeface="Proxima Nova" charset="0"/>
                <a:cs typeface="Proxima Nova" charset="0"/>
              </a:rPr>
            </a:br>
            <a:r>
              <a:rPr lang="en-US" sz="1000" dirty="0" smtClean="0">
                <a:solidFill>
                  <a:srgbClr val="000000"/>
                </a:solidFill>
                <a:latin typeface="Proxima Nova" charset="0"/>
                <a:ea typeface="Proxima Nova" charset="0"/>
                <a:cs typeface="Proxima Nova" charset="0"/>
              </a:rPr>
              <a:t>reduce </a:t>
            </a:r>
            <a:r>
              <a:rPr lang="en-US" sz="1000" dirty="0">
                <a:solidFill>
                  <a:srgbClr val="000000"/>
                </a:solidFill>
                <a:latin typeface="Proxima Nova" charset="0"/>
                <a:ea typeface="Proxima Nova" charset="0"/>
                <a:cs typeface="Proxima Nova" charset="0"/>
              </a:rPr>
              <a:t>barriers to service (physical, mental, </a:t>
            </a:r>
            <a:r>
              <a:rPr lang="en-US" sz="1000" dirty="0" smtClean="0">
                <a:solidFill>
                  <a:srgbClr val="000000"/>
                </a:solidFill>
                <a:latin typeface="Proxima Nova" charset="0"/>
                <a:ea typeface="Proxima Nova" charset="0"/>
                <a:cs typeface="Proxima Nova" charset="0"/>
              </a:rPr>
              <a:t/>
            </a:r>
            <a:br>
              <a:rPr lang="en-US" sz="1000" dirty="0" smtClean="0">
                <a:solidFill>
                  <a:srgbClr val="000000"/>
                </a:solidFill>
                <a:latin typeface="Proxima Nova" charset="0"/>
                <a:ea typeface="Proxima Nova" charset="0"/>
                <a:cs typeface="Proxima Nova" charset="0"/>
              </a:rPr>
            </a:br>
            <a:r>
              <a:rPr lang="en-US" sz="1000" dirty="0" smtClean="0">
                <a:solidFill>
                  <a:srgbClr val="000000"/>
                </a:solidFill>
                <a:latin typeface="Proxima Nova" charset="0"/>
                <a:ea typeface="Proxima Nova" charset="0"/>
                <a:cs typeface="Proxima Nova" charset="0"/>
              </a:rPr>
              <a:t>social</a:t>
            </a:r>
            <a:r>
              <a:rPr lang="en-US" sz="1000" dirty="0">
                <a:solidFill>
                  <a:srgbClr val="000000"/>
                </a:solidFill>
                <a:latin typeface="Proxima Nova" charset="0"/>
                <a:ea typeface="Proxima Nova" charset="0"/>
                <a:cs typeface="Proxima Nova" charset="0"/>
              </a:rPr>
              <a:t>, cultural</a:t>
            </a:r>
            <a:r>
              <a:rPr lang="en-US" sz="1000" dirty="0" smtClean="0">
                <a:solidFill>
                  <a:srgbClr val="000000"/>
                </a:solidFill>
                <a:latin typeface="Proxima Nova" charset="0"/>
                <a:ea typeface="Proxima Nova" charset="0"/>
                <a:cs typeface="Proxima Nova" charset="0"/>
              </a:rPr>
              <a:t>).</a:t>
            </a:r>
            <a:endParaRPr lang="en-US" sz="1000" dirty="0">
              <a:solidFill>
                <a:srgbClr val="000000"/>
              </a:solidFill>
              <a:latin typeface="Proxima Nova" charset="0"/>
              <a:ea typeface="Proxima Nova" charset="0"/>
              <a:cs typeface="Proxima Nova" charset="0"/>
            </a:endParaRPr>
          </a:p>
        </p:txBody>
      </p:sp>
      <p:sp>
        <p:nvSpPr>
          <p:cNvPr id="7" name="TextBox 6"/>
          <p:cNvSpPr txBox="1"/>
          <p:nvPr/>
        </p:nvSpPr>
        <p:spPr>
          <a:xfrm>
            <a:off x="5680952" y="1819071"/>
            <a:ext cx="1857983" cy="2091448"/>
          </a:xfrm>
          <a:prstGeom prst="rect">
            <a:avLst/>
          </a:prstGeom>
          <a:noFill/>
        </p:spPr>
        <p:txBody>
          <a:bodyPr wrap="square" lIns="182880" tIns="137160" rIns="91440" bIns="182880" rtlCol="0">
            <a:noAutofit/>
          </a:bodyPr>
          <a:lstStyle/>
          <a:p>
            <a:pPr>
              <a:spcAft>
                <a:spcPts val="900"/>
              </a:spcAft>
            </a:pPr>
            <a:r>
              <a:rPr lang="en-US" sz="1400" dirty="0">
                <a:solidFill>
                  <a:srgbClr val="0033A0"/>
                </a:solidFill>
                <a:latin typeface="Changa One" charset="0"/>
                <a:ea typeface="Changa One" charset="0"/>
                <a:cs typeface="Changa One" charset="0"/>
              </a:rPr>
              <a:t>Staff, Volunteer, Partner Diversity </a:t>
            </a:r>
            <a:endParaRPr lang="en-US" sz="1400" dirty="0" smtClean="0">
              <a:solidFill>
                <a:srgbClr val="0033A0"/>
              </a:solidFill>
              <a:latin typeface="Changa One" charset="0"/>
              <a:ea typeface="Changa One" charset="0"/>
              <a:cs typeface="Changa One" charset="0"/>
            </a:endParaRPr>
          </a:p>
          <a:p>
            <a:pPr>
              <a:spcAft>
                <a:spcPts val="900"/>
              </a:spcAft>
            </a:pPr>
            <a:r>
              <a:rPr lang="en-US" sz="1000" dirty="0">
                <a:solidFill>
                  <a:srgbClr val="000000"/>
                </a:solidFill>
                <a:latin typeface="Proxima Nova" charset="0"/>
                <a:ea typeface="Proxima Nova" charset="0"/>
                <a:cs typeface="Proxima Nova" charset="0"/>
              </a:rPr>
              <a:t>Recruit and support socially/culturally diverse staff, volunteers, and partners who reflect the diversity and speak the language of  communities most in </a:t>
            </a:r>
            <a:r>
              <a:rPr lang="en-US" sz="1000" dirty="0" smtClean="0">
                <a:solidFill>
                  <a:srgbClr val="000000"/>
                </a:solidFill>
                <a:latin typeface="Proxima Nova" charset="0"/>
                <a:ea typeface="Proxima Nova" charset="0"/>
                <a:cs typeface="Proxima Nova" charset="0"/>
              </a:rPr>
              <a:t>need.</a:t>
            </a:r>
            <a:endParaRPr lang="en-US" sz="1000" dirty="0">
              <a:solidFill>
                <a:srgbClr val="000000"/>
              </a:solidFill>
              <a:latin typeface="Proxima Nova" charset="0"/>
              <a:ea typeface="Proxima Nova" charset="0"/>
              <a:cs typeface="Proxima Nova" charset="0"/>
            </a:endParaRPr>
          </a:p>
        </p:txBody>
      </p:sp>
      <p:sp>
        <p:nvSpPr>
          <p:cNvPr id="8" name="TextBox 7"/>
          <p:cNvSpPr txBox="1"/>
          <p:nvPr/>
        </p:nvSpPr>
        <p:spPr>
          <a:xfrm>
            <a:off x="1916348" y="233464"/>
            <a:ext cx="6001967" cy="846386"/>
          </a:xfrm>
          <a:prstGeom prst="rect">
            <a:avLst/>
          </a:prstGeom>
          <a:noFill/>
        </p:spPr>
        <p:txBody>
          <a:bodyPr wrap="square" rtlCol="0">
            <a:spAutoFit/>
          </a:bodyPr>
          <a:lstStyle/>
          <a:p>
            <a:pPr>
              <a:spcAft>
                <a:spcPts val="600"/>
              </a:spcAft>
            </a:pPr>
            <a:r>
              <a:rPr lang="en-US" sz="2400" dirty="0">
                <a:solidFill>
                  <a:srgbClr val="0033A0"/>
                </a:solidFill>
                <a:latin typeface="Changa One" charset="0"/>
                <a:ea typeface="Changa One" charset="0"/>
                <a:cs typeface="Changa One" charset="0"/>
              </a:rPr>
              <a:t>Reduce Barriers to Service </a:t>
            </a:r>
            <a:endParaRPr lang="en-US" sz="2400" dirty="0" smtClean="0">
              <a:solidFill>
                <a:srgbClr val="0033A0"/>
              </a:solidFill>
              <a:latin typeface="Changa One" charset="0"/>
              <a:ea typeface="Changa One" charset="0"/>
              <a:cs typeface="Changa One" charset="0"/>
            </a:endParaRPr>
          </a:p>
          <a:p>
            <a:pPr>
              <a:spcAft>
                <a:spcPts val="600"/>
              </a:spcAft>
            </a:pPr>
            <a:r>
              <a:rPr lang="en-US" sz="1000" dirty="0">
                <a:latin typeface="Proxima Nova" charset="0"/>
                <a:ea typeface="Proxima Nova" charset="0"/>
                <a:cs typeface="Proxima Nova" charset="0"/>
              </a:rPr>
              <a:t>To reach the most vulnerable  seniors in our communities, we must ensure all our services are inclusive and provided in multiple ways to meet the needs of participants.</a:t>
            </a:r>
            <a:endParaRPr lang="en-US" dirty="0">
              <a:latin typeface="Proxima Nova" charset="0"/>
              <a:ea typeface="Proxima Nova" charset="0"/>
              <a:cs typeface="Proxima Nova" charset="0"/>
            </a:endParaRPr>
          </a:p>
        </p:txBody>
      </p:sp>
    </p:spTree>
    <p:extLst>
      <p:ext uri="{BB962C8B-B14F-4D97-AF65-F5344CB8AC3E}">
        <p14:creationId xmlns:p14="http://schemas.microsoft.com/office/powerpoint/2010/main" val="762351280"/>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6"/>
            <a:ext cx="9143998" cy="5142428"/>
          </a:xfrm>
          <a:prstGeom prst="rect">
            <a:avLst/>
          </a:prstGeom>
        </p:spPr>
      </p:pic>
      <p:sp>
        <p:nvSpPr>
          <p:cNvPr id="3" name="TextBox 2"/>
          <p:cNvSpPr txBox="1"/>
          <p:nvPr/>
        </p:nvSpPr>
        <p:spPr>
          <a:xfrm>
            <a:off x="1916349" y="233464"/>
            <a:ext cx="5671226" cy="846386"/>
          </a:xfrm>
          <a:prstGeom prst="rect">
            <a:avLst/>
          </a:prstGeom>
          <a:noFill/>
        </p:spPr>
        <p:txBody>
          <a:bodyPr wrap="square" rtlCol="0">
            <a:spAutoFit/>
          </a:bodyPr>
          <a:lstStyle/>
          <a:p>
            <a:pPr>
              <a:spcAft>
                <a:spcPts val="600"/>
              </a:spcAft>
            </a:pPr>
            <a:r>
              <a:rPr lang="en-US" sz="2400" dirty="0">
                <a:solidFill>
                  <a:srgbClr val="0033A0"/>
                </a:solidFill>
                <a:latin typeface="Changa One" charset="0"/>
                <a:ea typeface="Changa One" charset="0"/>
                <a:cs typeface="Changa One" charset="0"/>
              </a:rPr>
              <a:t>Grow our Diverse Funding Mix </a:t>
            </a:r>
            <a:endParaRPr lang="en-US" sz="2400" dirty="0" smtClean="0">
              <a:solidFill>
                <a:srgbClr val="0033A0"/>
              </a:solidFill>
              <a:latin typeface="Changa One" charset="0"/>
              <a:ea typeface="Changa One" charset="0"/>
              <a:cs typeface="Changa One" charset="0"/>
            </a:endParaRPr>
          </a:p>
          <a:p>
            <a:pPr>
              <a:spcAft>
                <a:spcPts val="600"/>
              </a:spcAft>
            </a:pPr>
            <a:r>
              <a:rPr lang="en-US" sz="1000" dirty="0">
                <a:latin typeface="Proxima Nova" charset="0"/>
                <a:ea typeface="Proxima Nova" charset="0"/>
                <a:cs typeface="Proxima Nova" charset="0"/>
              </a:rPr>
              <a:t>We must continue to run a tight ship and grow our diverse funding mix to ensure we meet the needs of our communities.</a:t>
            </a:r>
            <a:endParaRPr lang="en-US" dirty="0">
              <a:latin typeface="Proxima Nova" charset="0"/>
              <a:ea typeface="Proxima Nova" charset="0"/>
              <a:cs typeface="Proxima Nova" charset="0"/>
            </a:endParaRPr>
          </a:p>
        </p:txBody>
      </p:sp>
      <p:sp>
        <p:nvSpPr>
          <p:cNvPr id="5" name="TextBox 4"/>
          <p:cNvSpPr txBox="1"/>
          <p:nvPr/>
        </p:nvSpPr>
        <p:spPr>
          <a:xfrm>
            <a:off x="573932" y="1819071"/>
            <a:ext cx="1857983" cy="2091448"/>
          </a:xfrm>
          <a:prstGeom prst="rect">
            <a:avLst/>
          </a:prstGeom>
          <a:noFill/>
        </p:spPr>
        <p:txBody>
          <a:bodyPr wrap="square" lIns="182880" tIns="137160" rIns="137160" bIns="182880" rtlCol="0">
            <a:noAutofit/>
          </a:bodyPr>
          <a:lstStyle/>
          <a:p>
            <a:pPr>
              <a:spcAft>
                <a:spcPts val="900"/>
              </a:spcAft>
            </a:pPr>
            <a:r>
              <a:rPr lang="en-US" sz="1400" dirty="0">
                <a:solidFill>
                  <a:srgbClr val="0033A0"/>
                </a:solidFill>
                <a:latin typeface="Changa One" charset="0"/>
                <a:ea typeface="Changa One" charset="0"/>
                <a:cs typeface="Changa One" charset="0"/>
              </a:rPr>
              <a:t>20% Earned </a:t>
            </a:r>
            <a:br>
              <a:rPr lang="en-US" sz="1400" dirty="0">
                <a:solidFill>
                  <a:srgbClr val="0033A0"/>
                </a:solidFill>
                <a:latin typeface="Changa One" charset="0"/>
                <a:ea typeface="Changa One" charset="0"/>
                <a:cs typeface="Changa One" charset="0"/>
              </a:rPr>
            </a:br>
            <a:r>
              <a:rPr lang="en-US" sz="1400" dirty="0" smtClean="0">
                <a:solidFill>
                  <a:srgbClr val="0033A0"/>
                </a:solidFill>
                <a:latin typeface="Changa One" charset="0"/>
                <a:ea typeface="Changa One" charset="0"/>
                <a:cs typeface="Changa One" charset="0"/>
              </a:rPr>
              <a:t>Income </a:t>
            </a:r>
            <a:r>
              <a:rPr lang="en-US" sz="1400" dirty="0">
                <a:solidFill>
                  <a:srgbClr val="0033A0"/>
                </a:solidFill>
                <a:latin typeface="Changa One" charset="0"/>
                <a:ea typeface="Changa One" charset="0"/>
                <a:cs typeface="Changa One" charset="0"/>
              </a:rPr>
              <a:t>Expansion </a:t>
            </a:r>
            <a:endParaRPr lang="en-US" sz="1400" dirty="0" smtClean="0">
              <a:solidFill>
                <a:srgbClr val="0033A0"/>
              </a:solidFill>
              <a:latin typeface="Changa One" charset="0"/>
              <a:ea typeface="Changa One" charset="0"/>
              <a:cs typeface="Changa One" charset="0"/>
            </a:endParaRPr>
          </a:p>
          <a:p>
            <a:pPr>
              <a:spcAft>
                <a:spcPts val="900"/>
              </a:spcAft>
            </a:pPr>
            <a:r>
              <a:rPr lang="en-US" sz="900" dirty="0">
                <a:solidFill>
                  <a:srgbClr val="000000"/>
                </a:solidFill>
                <a:latin typeface="Proxima Nova" charset="0"/>
                <a:ea typeface="Proxima Nova" charset="0"/>
                <a:cs typeface="Proxima Nova" charset="0"/>
              </a:rPr>
              <a:t>Expand Earned Income by 20% by experimenting and evaluating ROI on earned income portfolio, including: co-packing, PDXPOP!, central kitchen leasing, meal sales, healthcare meal provision contracts, and </a:t>
            </a:r>
            <a:r>
              <a:rPr lang="en-US" sz="900" dirty="0" smtClean="0">
                <a:solidFill>
                  <a:srgbClr val="000000"/>
                </a:solidFill>
                <a:latin typeface="Proxima Nova" charset="0"/>
                <a:ea typeface="Proxima Nova" charset="0"/>
                <a:cs typeface="Proxima Nova" charset="0"/>
              </a:rPr>
              <a:t>others.</a:t>
            </a:r>
            <a:endParaRPr lang="en-US" sz="900" dirty="0">
              <a:solidFill>
                <a:srgbClr val="000000"/>
              </a:solidFill>
              <a:latin typeface="Proxima Nova" charset="0"/>
              <a:ea typeface="Proxima Nova" charset="0"/>
              <a:cs typeface="Proxima Nova" charset="0"/>
            </a:endParaRPr>
          </a:p>
        </p:txBody>
      </p:sp>
      <p:sp>
        <p:nvSpPr>
          <p:cNvPr id="6" name="TextBox 5"/>
          <p:cNvSpPr txBox="1"/>
          <p:nvPr/>
        </p:nvSpPr>
        <p:spPr>
          <a:xfrm>
            <a:off x="2616741" y="1819071"/>
            <a:ext cx="1857983" cy="2091448"/>
          </a:xfrm>
          <a:prstGeom prst="rect">
            <a:avLst/>
          </a:prstGeom>
          <a:noFill/>
        </p:spPr>
        <p:txBody>
          <a:bodyPr wrap="square" lIns="182880" tIns="137160" rIns="182880" bIns="182880" rtlCol="0">
            <a:noAutofit/>
          </a:bodyPr>
          <a:lstStyle/>
          <a:p>
            <a:pPr>
              <a:spcAft>
                <a:spcPts val="900"/>
              </a:spcAft>
            </a:pPr>
            <a:r>
              <a:rPr lang="en-US" sz="1400" dirty="0" smtClean="0">
                <a:solidFill>
                  <a:srgbClr val="0033A0"/>
                </a:solidFill>
                <a:latin typeface="Changa One" charset="0"/>
                <a:ea typeface="Changa One" charset="0"/>
                <a:cs typeface="Changa One" charset="0"/>
              </a:rPr>
              <a:t>Kitchen </a:t>
            </a:r>
            <a:r>
              <a:rPr lang="en-US" sz="1400" dirty="0">
                <a:solidFill>
                  <a:srgbClr val="0033A0"/>
                </a:solidFill>
                <a:latin typeface="Changa One" charset="0"/>
                <a:ea typeface="Changa One" charset="0"/>
                <a:cs typeface="Changa One" charset="0"/>
              </a:rPr>
              <a:t>Modernization</a:t>
            </a:r>
            <a:endParaRPr lang="en-US" sz="1400" dirty="0" smtClean="0">
              <a:solidFill>
                <a:srgbClr val="0033A0"/>
              </a:solidFill>
              <a:latin typeface="Changa One" charset="0"/>
              <a:ea typeface="Changa One" charset="0"/>
              <a:cs typeface="Changa One" charset="0"/>
            </a:endParaRPr>
          </a:p>
          <a:p>
            <a:pPr>
              <a:spcAft>
                <a:spcPts val="900"/>
              </a:spcAft>
            </a:pPr>
            <a:r>
              <a:rPr lang="en-US" sz="900" dirty="0" smtClean="0">
                <a:solidFill>
                  <a:srgbClr val="000000"/>
                </a:solidFill>
                <a:latin typeface="Proxima Nova" charset="0"/>
                <a:ea typeface="Proxima Nova" charset="0"/>
                <a:cs typeface="Proxima Nova" charset="0"/>
              </a:rPr>
              <a:t>Obtain FSMA accreditation for central kitchen to expand co-packing opportunities.</a:t>
            </a:r>
            <a:endParaRPr lang="en-US" sz="900" dirty="0">
              <a:solidFill>
                <a:srgbClr val="000000"/>
              </a:solidFill>
              <a:latin typeface="Proxima Nova" charset="0"/>
              <a:ea typeface="Proxima Nova" charset="0"/>
              <a:cs typeface="Proxima Nova" charset="0"/>
            </a:endParaRPr>
          </a:p>
        </p:txBody>
      </p:sp>
      <p:sp>
        <p:nvSpPr>
          <p:cNvPr id="7" name="TextBox 6"/>
          <p:cNvSpPr txBox="1"/>
          <p:nvPr/>
        </p:nvSpPr>
        <p:spPr>
          <a:xfrm>
            <a:off x="4649821"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Effective Contracts </a:t>
            </a:r>
            <a:endParaRPr lang="en-US" sz="1400" dirty="0" smtClean="0">
              <a:solidFill>
                <a:srgbClr val="0033A0"/>
              </a:solidFill>
              <a:latin typeface="Changa One" charset="0"/>
              <a:ea typeface="Changa One" charset="0"/>
              <a:cs typeface="Changa One" charset="0"/>
            </a:endParaRPr>
          </a:p>
          <a:p>
            <a:pPr>
              <a:spcAft>
                <a:spcPts val="900"/>
              </a:spcAft>
            </a:pPr>
            <a:r>
              <a:rPr lang="en-US" sz="900" dirty="0">
                <a:solidFill>
                  <a:srgbClr val="000000"/>
                </a:solidFill>
                <a:latin typeface="Proxima Nova" charset="0"/>
                <a:ea typeface="Proxima Nova" charset="0"/>
                <a:cs typeface="Proxima Nova" charset="0"/>
              </a:rPr>
              <a:t>Evaluate and negotiate with contract partners/locations to ensure </a:t>
            </a:r>
            <a:r>
              <a:rPr lang="en-US" sz="900" dirty="0" smtClean="0">
                <a:solidFill>
                  <a:srgbClr val="000000"/>
                </a:solidFill>
                <a:latin typeface="Proxima Nova" charset="0"/>
                <a:ea typeface="Proxima Nova" charset="0"/>
                <a:cs typeface="Proxima Nova" charset="0"/>
              </a:rPr>
              <a:t>value.</a:t>
            </a:r>
            <a:endParaRPr lang="en-US" sz="900" dirty="0">
              <a:solidFill>
                <a:srgbClr val="000000"/>
              </a:solidFill>
              <a:latin typeface="Proxima Nova" charset="0"/>
              <a:ea typeface="Proxima Nova" charset="0"/>
              <a:cs typeface="Proxima Nova" charset="0"/>
            </a:endParaRPr>
          </a:p>
        </p:txBody>
      </p:sp>
      <p:sp>
        <p:nvSpPr>
          <p:cNvPr id="8" name="TextBox 7"/>
          <p:cNvSpPr txBox="1"/>
          <p:nvPr/>
        </p:nvSpPr>
        <p:spPr>
          <a:xfrm>
            <a:off x="6692630"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Cultivate Volunteer </a:t>
            </a:r>
            <a:r>
              <a:rPr lang="en-US" sz="1400" dirty="0" smtClean="0">
                <a:solidFill>
                  <a:srgbClr val="0033A0"/>
                </a:solidFill>
                <a:latin typeface="Changa One" charset="0"/>
                <a:ea typeface="Changa One" charset="0"/>
                <a:cs typeface="Changa One" charset="0"/>
              </a:rPr>
              <a:t>Base</a:t>
            </a:r>
          </a:p>
          <a:p>
            <a:pPr>
              <a:spcAft>
                <a:spcPts val="900"/>
              </a:spcAft>
            </a:pPr>
            <a:r>
              <a:rPr lang="en-US" sz="900" dirty="0" smtClean="0">
                <a:solidFill>
                  <a:srgbClr val="000000"/>
                </a:solidFill>
                <a:latin typeface="Proxima Nova" charset="0"/>
                <a:ea typeface="Proxima Nova" charset="0"/>
                <a:cs typeface="Proxima Nova" charset="0"/>
              </a:rPr>
              <a:t>Identify </a:t>
            </a:r>
            <a:r>
              <a:rPr lang="en-US" sz="900" dirty="0">
                <a:solidFill>
                  <a:srgbClr val="000000"/>
                </a:solidFill>
                <a:latin typeface="Proxima Nova" charset="0"/>
                <a:ea typeface="Proxima Nova" charset="0"/>
                <a:cs typeface="Proxima Nova" charset="0"/>
              </a:rPr>
              <a:t>potential donors within our volunteer base </a:t>
            </a:r>
            <a:br>
              <a:rPr lang="en-US" sz="900" dirty="0">
                <a:solidFill>
                  <a:srgbClr val="000000"/>
                </a:solidFill>
                <a:latin typeface="Proxima Nova" charset="0"/>
                <a:ea typeface="Proxima Nova" charset="0"/>
                <a:cs typeface="Proxima Nova" charset="0"/>
              </a:rPr>
            </a:br>
            <a:r>
              <a:rPr lang="en-US" sz="900" dirty="0" smtClean="0">
                <a:solidFill>
                  <a:srgbClr val="000000"/>
                </a:solidFill>
                <a:latin typeface="Proxima Nova" charset="0"/>
                <a:ea typeface="Proxima Nova" charset="0"/>
                <a:cs typeface="Proxima Nova" charset="0"/>
              </a:rPr>
              <a:t>and </a:t>
            </a:r>
            <a:r>
              <a:rPr lang="en-US" sz="900" dirty="0" smtClean="0"/>
              <a:t>cultivate </a:t>
            </a:r>
            <a:r>
              <a:rPr lang="en-US" sz="900" dirty="0" smtClean="0">
                <a:solidFill>
                  <a:srgbClr val="000000"/>
                </a:solidFill>
                <a:latin typeface="Proxima Nova" charset="0"/>
                <a:ea typeface="Proxima Nova" charset="0"/>
                <a:cs typeface="Proxima Nova" charset="0"/>
              </a:rPr>
              <a:t>those </a:t>
            </a:r>
            <a:r>
              <a:rPr lang="en-US" sz="900" dirty="0">
                <a:solidFill>
                  <a:srgbClr val="000000"/>
                </a:solidFill>
                <a:latin typeface="Proxima Nova" charset="0"/>
                <a:ea typeface="Proxima Nova" charset="0"/>
                <a:cs typeface="Proxima Nova" charset="0"/>
              </a:rPr>
              <a:t>who are interested in extending </a:t>
            </a:r>
            <a:r>
              <a:rPr lang="en-US" sz="900" dirty="0" smtClean="0">
                <a:solidFill>
                  <a:srgbClr val="000000"/>
                </a:solidFill>
                <a:latin typeface="Proxima Nova" charset="0"/>
                <a:ea typeface="Proxima Nova" charset="0"/>
                <a:cs typeface="Proxima Nova" charset="0"/>
              </a:rPr>
              <a:t/>
            </a:r>
            <a:br>
              <a:rPr lang="en-US" sz="900" dirty="0" smtClean="0">
                <a:solidFill>
                  <a:srgbClr val="000000"/>
                </a:solidFill>
                <a:latin typeface="Proxima Nova" charset="0"/>
                <a:ea typeface="Proxima Nova" charset="0"/>
                <a:cs typeface="Proxima Nova" charset="0"/>
              </a:rPr>
            </a:br>
            <a:r>
              <a:rPr lang="en-US" sz="900" dirty="0" smtClean="0">
                <a:solidFill>
                  <a:srgbClr val="000000"/>
                </a:solidFill>
                <a:latin typeface="Proxima Nova" charset="0"/>
                <a:ea typeface="Proxima Nova" charset="0"/>
                <a:cs typeface="Proxima Nova" charset="0"/>
              </a:rPr>
              <a:t>their </a:t>
            </a:r>
            <a:r>
              <a:rPr lang="en-US" sz="900" dirty="0">
                <a:solidFill>
                  <a:srgbClr val="000000"/>
                </a:solidFill>
                <a:latin typeface="Proxima Nova" charset="0"/>
                <a:ea typeface="Proxima Nova" charset="0"/>
                <a:cs typeface="Proxima Nova" charset="0"/>
              </a:rPr>
              <a:t>contribution beyond volunteer </a:t>
            </a:r>
            <a:r>
              <a:rPr lang="en-US" sz="900" dirty="0" smtClean="0">
                <a:solidFill>
                  <a:srgbClr val="000000"/>
                </a:solidFill>
                <a:latin typeface="Proxima Nova" charset="0"/>
                <a:ea typeface="Proxima Nova" charset="0"/>
                <a:cs typeface="Proxima Nova" charset="0"/>
              </a:rPr>
              <a:t>service.</a:t>
            </a:r>
            <a:endParaRPr lang="en-US" sz="900" dirty="0">
              <a:solidFill>
                <a:srgbClr val="000000"/>
              </a:solidFill>
              <a:latin typeface="Proxima Nova" charset="0"/>
              <a:ea typeface="Proxima Nova" charset="0"/>
              <a:cs typeface="Proxima Nova" charset="0"/>
            </a:endParaRPr>
          </a:p>
        </p:txBody>
      </p:sp>
    </p:spTree>
    <p:extLst>
      <p:ext uri="{BB962C8B-B14F-4D97-AF65-F5344CB8AC3E}">
        <p14:creationId xmlns:p14="http://schemas.microsoft.com/office/powerpoint/2010/main" val="95052495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072"/>
            <a:ext cx="9143997" cy="5142427"/>
          </a:xfrm>
          <a:prstGeom prst="rect">
            <a:avLst/>
          </a:prstGeom>
        </p:spPr>
      </p:pic>
      <p:sp>
        <p:nvSpPr>
          <p:cNvPr id="3" name="TextBox 2"/>
          <p:cNvSpPr txBox="1"/>
          <p:nvPr/>
        </p:nvSpPr>
        <p:spPr>
          <a:xfrm>
            <a:off x="1916348" y="233464"/>
            <a:ext cx="6001967" cy="846386"/>
          </a:xfrm>
          <a:prstGeom prst="rect">
            <a:avLst/>
          </a:prstGeom>
          <a:noFill/>
        </p:spPr>
        <p:txBody>
          <a:bodyPr wrap="square" rtlCol="0">
            <a:spAutoFit/>
          </a:bodyPr>
          <a:lstStyle/>
          <a:p>
            <a:pPr>
              <a:spcAft>
                <a:spcPts val="600"/>
              </a:spcAft>
            </a:pPr>
            <a:r>
              <a:rPr lang="en-US" sz="2400" dirty="0">
                <a:solidFill>
                  <a:srgbClr val="0033A0"/>
                </a:solidFill>
                <a:latin typeface="Changa One" charset="0"/>
                <a:ea typeface="Changa One" charset="0"/>
                <a:cs typeface="Changa One" charset="0"/>
              </a:rPr>
              <a:t>Leverage Technology Investments</a:t>
            </a:r>
          </a:p>
          <a:p>
            <a:pPr>
              <a:spcAft>
                <a:spcPts val="600"/>
              </a:spcAft>
            </a:pPr>
            <a:r>
              <a:rPr lang="en-US" sz="1000" dirty="0">
                <a:latin typeface="Proxima Nova" charset="0"/>
                <a:ea typeface="Proxima Nova" charset="0"/>
                <a:cs typeface="Proxima Nova" charset="0"/>
              </a:rPr>
              <a:t>We will unlock the potential of technologies we have already invested in and utilize new </a:t>
            </a:r>
            <a:r>
              <a:rPr lang="en-US" sz="1000" dirty="0" smtClean="0">
                <a:latin typeface="Proxima Nova" charset="0"/>
                <a:ea typeface="Proxima Nova" charset="0"/>
                <a:cs typeface="Proxima Nova" charset="0"/>
              </a:rPr>
              <a:t/>
            </a:r>
            <a:br>
              <a:rPr lang="en-US" sz="1000" dirty="0" smtClean="0">
                <a:latin typeface="Proxima Nova" charset="0"/>
                <a:ea typeface="Proxima Nova" charset="0"/>
                <a:cs typeface="Proxima Nova" charset="0"/>
              </a:rPr>
            </a:br>
            <a:r>
              <a:rPr lang="en-US" sz="1000" dirty="0" smtClean="0">
                <a:latin typeface="Proxima Nova" charset="0"/>
                <a:ea typeface="Proxima Nova" charset="0"/>
                <a:cs typeface="Proxima Nova" charset="0"/>
              </a:rPr>
              <a:t>technology </a:t>
            </a:r>
            <a:r>
              <a:rPr lang="en-US" sz="1000" dirty="0">
                <a:latin typeface="Proxima Nova" charset="0"/>
                <a:ea typeface="Proxima Nova" charset="0"/>
                <a:cs typeface="Proxima Nova" charset="0"/>
              </a:rPr>
              <a:t>to realize efficiencies.</a:t>
            </a:r>
            <a:endParaRPr lang="en-US" dirty="0">
              <a:latin typeface="Proxima Nova" charset="0"/>
              <a:ea typeface="Proxima Nova" charset="0"/>
              <a:cs typeface="Proxima Nova" charset="0"/>
            </a:endParaRPr>
          </a:p>
        </p:txBody>
      </p:sp>
      <p:sp>
        <p:nvSpPr>
          <p:cNvPr id="5" name="TextBox 4"/>
          <p:cNvSpPr txBox="1"/>
          <p:nvPr/>
        </p:nvSpPr>
        <p:spPr>
          <a:xfrm>
            <a:off x="1605063"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Ordering &amp; Production Modernization </a:t>
            </a:r>
            <a:endParaRPr lang="en-US" sz="1400" dirty="0" smtClean="0">
              <a:solidFill>
                <a:srgbClr val="0033A0"/>
              </a:solidFill>
              <a:latin typeface="Changa One" charset="0"/>
              <a:ea typeface="Changa One" charset="0"/>
              <a:cs typeface="Changa One" charset="0"/>
            </a:endParaRPr>
          </a:p>
          <a:p>
            <a:pPr>
              <a:spcAft>
                <a:spcPts val="900"/>
              </a:spcAft>
            </a:pPr>
            <a:r>
              <a:rPr lang="en-US" sz="900" dirty="0">
                <a:solidFill>
                  <a:srgbClr val="000000"/>
                </a:solidFill>
                <a:latin typeface="Proxima Nova" charset="0"/>
                <a:ea typeface="Proxima Nova" charset="0"/>
                <a:cs typeface="Proxima Nova" charset="0"/>
              </a:rPr>
              <a:t>Increase efficiencies by connecting meal forecasting tools in </a:t>
            </a:r>
            <a:r>
              <a:rPr lang="en-US" sz="900" dirty="0" err="1">
                <a:solidFill>
                  <a:srgbClr val="000000"/>
                </a:solidFill>
                <a:latin typeface="Proxima Nova" charset="0"/>
                <a:ea typeface="Proxima Nova" charset="0"/>
                <a:cs typeface="Proxima Nova" charset="0"/>
              </a:rPr>
              <a:t>ServTracker</a:t>
            </a:r>
            <a:r>
              <a:rPr lang="en-US" sz="900" dirty="0">
                <a:solidFill>
                  <a:srgbClr val="000000"/>
                </a:solidFill>
                <a:latin typeface="Proxima Nova" charset="0"/>
                <a:ea typeface="Proxima Nova" charset="0"/>
                <a:cs typeface="Proxima Nova" charset="0"/>
              </a:rPr>
              <a:t> with the production capabilities of Food Service Suite. Improve the current processes, reporting, and training.</a:t>
            </a:r>
          </a:p>
        </p:txBody>
      </p:sp>
      <p:sp>
        <p:nvSpPr>
          <p:cNvPr id="6" name="TextBox 5"/>
          <p:cNvSpPr txBox="1"/>
          <p:nvPr/>
        </p:nvSpPr>
        <p:spPr>
          <a:xfrm>
            <a:off x="3647872" y="1819071"/>
            <a:ext cx="1857983" cy="2091448"/>
          </a:xfrm>
          <a:prstGeom prst="rect">
            <a:avLst/>
          </a:prstGeom>
          <a:noFill/>
        </p:spPr>
        <p:txBody>
          <a:bodyPr wrap="square" lIns="182880" tIns="137160" rIns="182880" bIns="182880" rtlCol="0">
            <a:noAutofit/>
          </a:bodyPr>
          <a:lstStyle/>
          <a:p>
            <a:pPr>
              <a:spcAft>
                <a:spcPts val="900"/>
              </a:spcAft>
            </a:pPr>
            <a:r>
              <a:rPr lang="en-US" sz="1400" dirty="0" smtClean="0">
                <a:solidFill>
                  <a:srgbClr val="0033A0"/>
                </a:solidFill>
                <a:latin typeface="Changa One" charset="0"/>
                <a:ea typeface="Changa One" charset="0"/>
                <a:cs typeface="Changa One" charset="0"/>
              </a:rPr>
              <a:t>Integrated </a:t>
            </a:r>
            <a:r>
              <a:rPr lang="en-US" sz="1400" dirty="0">
                <a:solidFill>
                  <a:srgbClr val="0033A0"/>
                </a:solidFill>
                <a:latin typeface="Changa One" charset="0"/>
                <a:ea typeface="Changa One" charset="0"/>
                <a:cs typeface="Changa One" charset="0"/>
              </a:rPr>
              <a:t>Volunteer and Donor Systems </a:t>
            </a:r>
            <a:endParaRPr lang="en-US" sz="1400" dirty="0" smtClean="0">
              <a:solidFill>
                <a:srgbClr val="0033A0"/>
              </a:solidFill>
              <a:latin typeface="Changa One" charset="0"/>
              <a:ea typeface="Changa One" charset="0"/>
              <a:cs typeface="Changa One" charset="0"/>
            </a:endParaRPr>
          </a:p>
          <a:p>
            <a:pPr>
              <a:spcAft>
                <a:spcPts val="900"/>
              </a:spcAft>
            </a:pPr>
            <a:r>
              <a:rPr lang="en-US" sz="1000" dirty="0">
                <a:solidFill>
                  <a:srgbClr val="000000"/>
                </a:solidFill>
                <a:latin typeface="Proxima Nova" charset="0"/>
                <a:ea typeface="Proxima Nova" charset="0"/>
                <a:cs typeface="Proxima Nova" charset="0"/>
              </a:rPr>
              <a:t>Connect Raiser’s Edge with </a:t>
            </a:r>
            <a:r>
              <a:rPr lang="en-US" sz="1000" dirty="0" err="1">
                <a:solidFill>
                  <a:srgbClr val="000000"/>
                </a:solidFill>
                <a:latin typeface="Proxima Nova" charset="0"/>
                <a:ea typeface="Proxima Nova" charset="0"/>
                <a:cs typeface="Proxima Nova" charset="0"/>
              </a:rPr>
              <a:t>VolunteerHub</a:t>
            </a:r>
            <a:r>
              <a:rPr lang="en-US" sz="1000" dirty="0">
                <a:solidFill>
                  <a:srgbClr val="000000"/>
                </a:solidFill>
                <a:latin typeface="Proxima Nova" charset="0"/>
                <a:ea typeface="Proxima Nova" charset="0"/>
                <a:cs typeface="Proxima Nova" charset="0"/>
              </a:rPr>
              <a:t> to sync users, event registrations, hours, and to more thoughtfully engage volunteers as donors of time and dollars.</a:t>
            </a:r>
          </a:p>
        </p:txBody>
      </p:sp>
      <p:sp>
        <p:nvSpPr>
          <p:cNvPr id="7" name="TextBox 6"/>
          <p:cNvSpPr txBox="1"/>
          <p:nvPr/>
        </p:nvSpPr>
        <p:spPr>
          <a:xfrm>
            <a:off x="5680952" y="1819071"/>
            <a:ext cx="1857983" cy="2091448"/>
          </a:xfrm>
          <a:prstGeom prst="rect">
            <a:avLst/>
          </a:prstGeom>
          <a:noFill/>
        </p:spPr>
        <p:txBody>
          <a:bodyPr wrap="square" lIns="182880" tIns="137160" rIns="182880" bIns="182880" rtlCol="0">
            <a:noAutofit/>
          </a:bodyPr>
          <a:lstStyle/>
          <a:p>
            <a:pPr>
              <a:spcAft>
                <a:spcPts val="900"/>
              </a:spcAft>
            </a:pPr>
            <a:r>
              <a:rPr lang="en-US" sz="1400" dirty="0">
                <a:solidFill>
                  <a:srgbClr val="0033A0"/>
                </a:solidFill>
                <a:latin typeface="Changa One" charset="0"/>
                <a:ea typeface="Changa One" charset="0"/>
                <a:cs typeface="Changa One" charset="0"/>
              </a:rPr>
              <a:t>Streamlined Billing &amp; Invoicing </a:t>
            </a:r>
            <a:endParaRPr lang="en-US" sz="1400" dirty="0" smtClean="0">
              <a:solidFill>
                <a:srgbClr val="0033A0"/>
              </a:solidFill>
              <a:latin typeface="Changa One" charset="0"/>
              <a:ea typeface="Changa One" charset="0"/>
              <a:cs typeface="Changa One" charset="0"/>
            </a:endParaRPr>
          </a:p>
          <a:p>
            <a:pPr>
              <a:spcAft>
                <a:spcPts val="900"/>
              </a:spcAft>
            </a:pPr>
            <a:r>
              <a:rPr lang="en-US" sz="1000" dirty="0">
                <a:solidFill>
                  <a:srgbClr val="000000"/>
                </a:solidFill>
                <a:latin typeface="Proxima Nova" charset="0"/>
                <a:ea typeface="Proxima Nova" charset="0"/>
                <a:cs typeface="Proxima Nova" charset="0"/>
              </a:rPr>
              <a:t>Analyze current processes and leverage tools to achieve an efficient, consistent billing structure of our </a:t>
            </a:r>
            <a:r>
              <a:rPr lang="en-US" sz="1000" dirty="0" smtClean="0">
                <a:solidFill>
                  <a:srgbClr val="000000"/>
                </a:solidFill>
                <a:latin typeface="Proxima Nova" charset="0"/>
                <a:ea typeface="Proxima Nova" charset="0"/>
                <a:cs typeface="Proxima Nova" charset="0"/>
              </a:rPr>
              <a:t>contracts.</a:t>
            </a:r>
            <a:endParaRPr lang="en-US" sz="1000" dirty="0">
              <a:solidFill>
                <a:srgbClr val="000000"/>
              </a:solidFill>
              <a:latin typeface="Proxima Nova" charset="0"/>
              <a:ea typeface="Proxima Nova" charset="0"/>
              <a:cs typeface="Proxima Nova" charset="0"/>
            </a:endParaRPr>
          </a:p>
        </p:txBody>
      </p:sp>
    </p:spTree>
    <p:extLst>
      <p:ext uri="{BB962C8B-B14F-4D97-AF65-F5344CB8AC3E}">
        <p14:creationId xmlns:p14="http://schemas.microsoft.com/office/powerpoint/2010/main" val="342119073"/>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13532</TotalTime>
  <Words>1708</Words>
  <Application>Microsoft Macintosh PowerPoint</Application>
  <PresentationFormat>On-screen Show (16:9)</PresentationFormat>
  <Paragraphs>115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Calibri Light</vt:lpstr>
      <vt:lpstr>Changa One</vt:lpstr>
      <vt:lpstr>Proxima Nova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Ryan Brown</cp:lastModifiedBy>
  <cp:revision>79</cp:revision>
  <cp:lastPrinted>2019-08-07T13:47:46Z</cp:lastPrinted>
  <dcterms:created xsi:type="dcterms:W3CDTF">2019-06-03T17:11:51Z</dcterms:created>
  <dcterms:modified xsi:type="dcterms:W3CDTF">2019-08-07T16:01:20Z</dcterms:modified>
</cp:coreProperties>
</file>